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40" autoAdjust="0"/>
    <p:restoredTop sz="94744" autoAdjust="0"/>
  </p:normalViewPr>
  <p:slideViewPr>
    <p:cSldViewPr snapToGrid="0">
      <p:cViewPr varScale="1">
        <p:scale>
          <a:sx n="52" d="100"/>
          <a:sy n="52" d="100"/>
        </p:scale>
        <p:origin x="672"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UL SELVAN" userId="254517b2203abf9a" providerId="LiveId" clId="{2DC06093-2664-4415-9B9D-593F57EACA78}"/>
    <pc:docChg chg="undo custSel modSld">
      <pc:chgData name="ARUL SELVAN" userId="254517b2203abf9a" providerId="LiveId" clId="{2DC06093-2664-4415-9B9D-593F57EACA78}" dt="2023-11-10T14:37:46.558" v="101" actId="1076"/>
      <pc:docMkLst>
        <pc:docMk/>
      </pc:docMkLst>
      <pc:sldChg chg="modSp mod">
        <pc:chgData name="ARUL SELVAN" userId="254517b2203abf9a" providerId="LiveId" clId="{2DC06093-2664-4415-9B9D-593F57EACA78}" dt="2023-11-10T14:37:46.558" v="101" actId="1076"/>
        <pc:sldMkLst>
          <pc:docMk/>
          <pc:sldMk cId="0" sldId="257"/>
        </pc:sldMkLst>
        <pc:spChg chg="mod">
          <ac:chgData name="ARUL SELVAN" userId="254517b2203abf9a" providerId="LiveId" clId="{2DC06093-2664-4415-9B9D-593F57EACA78}" dt="2023-11-10T14:37:33.607" v="100" actId="20577"/>
          <ac:spMkLst>
            <pc:docMk/>
            <pc:sldMk cId="0" sldId="257"/>
            <ac:spMk id="9" creationId="{00000000-0000-0000-0000-000000000000}"/>
          </ac:spMkLst>
        </pc:spChg>
        <pc:graphicFrameChg chg="mod">
          <ac:chgData name="ARUL SELVAN" userId="254517b2203abf9a" providerId="LiveId" clId="{2DC06093-2664-4415-9B9D-593F57EACA78}" dt="2023-11-10T14:37:46.558" v="101" actId="1076"/>
          <ac:graphicFrameMkLst>
            <pc:docMk/>
            <pc:sldMk cId="0" sldId="257"/>
            <ac:graphicFrameMk id="11" creationId="{00000000-0000-0000-0000-000000000000}"/>
          </ac:graphicFrameMkLst>
        </pc:graphicFrameChg>
      </pc:sldChg>
      <pc:sldChg chg="modSp mod">
        <pc:chgData name="ARUL SELVAN" userId="254517b2203abf9a" providerId="LiveId" clId="{2DC06093-2664-4415-9B9D-593F57EACA78}" dt="2023-11-10T14:33:29.428" v="10" actId="1076"/>
        <pc:sldMkLst>
          <pc:docMk/>
          <pc:sldMk cId="1958573944" sldId="259"/>
        </pc:sldMkLst>
        <pc:spChg chg="mod">
          <ac:chgData name="ARUL SELVAN" userId="254517b2203abf9a" providerId="LiveId" clId="{2DC06093-2664-4415-9B9D-593F57EACA78}" dt="2023-11-10T14:33:29.428" v="10" actId="1076"/>
          <ac:spMkLst>
            <pc:docMk/>
            <pc:sldMk cId="1958573944" sldId="259"/>
            <ac:spMk id="8" creationId="{00000000-0000-0000-0000-000000000000}"/>
          </ac:spMkLst>
        </pc:spChg>
        <pc:spChg chg="mod">
          <ac:chgData name="ARUL SELVAN" userId="254517b2203abf9a" providerId="LiveId" clId="{2DC06093-2664-4415-9B9D-593F57EACA78}" dt="2023-11-10T14:33:13.921" v="9" actId="1076"/>
          <ac:spMkLst>
            <pc:docMk/>
            <pc:sldMk cId="1958573944" sldId="259"/>
            <ac:spMk id="10" creationId="{00000000-0000-0000-0000-000000000000}"/>
          </ac:spMkLst>
        </pc:spChg>
      </pc:sldChg>
      <pc:sldChg chg="modSp mod">
        <pc:chgData name="ARUL SELVAN" userId="254517b2203abf9a" providerId="LiveId" clId="{2DC06093-2664-4415-9B9D-593F57EACA78}" dt="2023-11-10T14:34:37.581" v="53" actId="20577"/>
        <pc:sldMkLst>
          <pc:docMk/>
          <pc:sldMk cId="0" sldId="260"/>
        </pc:sldMkLst>
        <pc:spChg chg="mod">
          <ac:chgData name="ARUL SELVAN" userId="254517b2203abf9a" providerId="LiveId" clId="{2DC06093-2664-4415-9B9D-593F57EACA78}" dt="2023-11-10T14:34:37.581" v="53" actId="20577"/>
          <ac:spMkLst>
            <pc:docMk/>
            <pc:sldMk cId="0" sldId="260"/>
            <ac:spMk id="9" creationId="{00000000-0000-0000-0000-000000000000}"/>
          </ac:spMkLst>
        </pc:spChg>
        <pc:spChg chg="mod">
          <ac:chgData name="ARUL SELVAN" userId="254517b2203abf9a" providerId="LiveId" clId="{2DC06093-2664-4415-9B9D-593F57EACA78}" dt="2023-11-10T14:32:16.782" v="3" actId="123"/>
          <ac:spMkLst>
            <pc:docMk/>
            <pc:sldMk cId="0" sldId="260"/>
            <ac:spMk id="11" creationId="{00000000-0000-0000-0000-000000000000}"/>
          </ac:spMkLst>
        </pc:spChg>
      </pc:sldChg>
      <pc:sldChg chg="modSp mod">
        <pc:chgData name="ARUL SELVAN" userId="254517b2203abf9a" providerId="LiveId" clId="{2DC06093-2664-4415-9B9D-593F57EACA78}" dt="2023-11-10T14:37:16.414" v="96" actId="20577"/>
        <pc:sldMkLst>
          <pc:docMk/>
          <pc:sldMk cId="3893604967" sldId="262"/>
        </pc:sldMkLst>
        <pc:spChg chg="mod">
          <ac:chgData name="ARUL SELVAN" userId="254517b2203abf9a" providerId="LiveId" clId="{2DC06093-2664-4415-9B9D-593F57EACA78}" dt="2023-11-10T14:37:16.414" v="96" actId="20577"/>
          <ac:spMkLst>
            <pc:docMk/>
            <pc:sldMk cId="3893604967" sldId="262"/>
            <ac:spMk id="8"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570985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820376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866859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701496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142125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199547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5314270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837886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hyperlink" Target="https://github.com/arulselvan-dev/Job_Searching_WebApp.git" TargetMode="External"/><Relationship Id="rId5" Type="http://schemas.openxmlformats.org/officeDocument/2006/relationships/image" Target="../media/image1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1534"/>
            <a:ext cx="18288000" cy="10270434"/>
          </a:xfrm>
          <a:custGeom>
            <a:avLst/>
            <a:gdLst/>
            <a:ahLst/>
            <a:cxnLst/>
            <a:rect l="l" t="t" r="r" b="b"/>
            <a:pathLst>
              <a:path w="18288000" h="10270434">
                <a:moveTo>
                  <a:pt x="0" y="0"/>
                </a:moveTo>
                <a:lnTo>
                  <a:pt x="18288000" y="0"/>
                </a:lnTo>
                <a:lnTo>
                  <a:pt x="18288000" y="10270434"/>
                </a:lnTo>
                <a:lnTo>
                  <a:pt x="0" y="10270434"/>
                </a:lnTo>
                <a:lnTo>
                  <a:pt x="0" y="0"/>
                </a:lnTo>
                <a:close/>
              </a:path>
            </a:pathLst>
          </a:custGeom>
          <a:blipFill>
            <a:blip r:embed="rId3"/>
            <a:stretch>
              <a:fillRect b="-1"/>
            </a:stretch>
          </a:blipFill>
        </p:spPr>
        <p:txBody>
          <a:bodyPr/>
          <a:lstStyle/>
          <a:p>
            <a:endParaRPr lang="en-IN"/>
          </a:p>
        </p:txBody>
      </p:sp>
      <p:sp>
        <p:nvSpPr>
          <p:cNvPr id="3" name="TextBox 3"/>
          <p:cNvSpPr txBox="1"/>
          <p:nvPr/>
        </p:nvSpPr>
        <p:spPr>
          <a:xfrm>
            <a:off x="613188" y="4814776"/>
            <a:ext cx="7195994" cy="699294"/>
          </a:xfrm>
          <a:prstGeom prst="rect">
            <a:avLst/>
          </a:prstGeom>
        </p:spPr>
        <p:txBody>
          <a:bodyPr lIns="0" tIns="0" rIns="0" bIns="0" rtlCol="0" anchor="t">
            <a:spAutoFit/>
          </a:bodyPr>
          <a:lstStyle/>
          <a:p>
            <a:pPr algn="l">
              <a:lnSpc>
                <a:spcPts val="5759"/>
              </a:lnSpc>
            </a:pPr>
            <a:r>
              <a:rPr lang="en-US" sz="4800" dirty="0">
                <a:solidFill>
                  <a:srgbClr val="223669"/>
                </a:solidFill>
                <a:latin typeface="Public Sans Bold"/>
              </a:rPr>
              <a:t>Job Search Application</a:t>
            </a:r>
          </a:p>
        </p:txBody>
      </p:sp>
      <p:sp>
        <p:nvSpPr>
          <p:cNvPr id="4" name="TextBox 4"/>
          <p:cNvSpPr txBox="1"/>
          <p:nvPr/>
        </p:nvSpPr>
        <p:spPr>
          <a:xfrm>
            <a:off x="613232" y="6670831"/>
            <a:ext cx="7195950" cy="799525"/>
          </a:xfrm>
          <a:prstGeom prst="rect">
            <a:avLst/>
          </a:prstGeom>
        </p:spPr>
        <p:txBody>
          <a:bodyPr lIns="0" tIns="0" rIns="0" bIns="0" rtlCol="0" anchor="t">
            <a:spAutoFit/>
          </a:bodyPr>
          <a:lstStyle/>
          <a:p>
            <a:pPr algn="l">
              <a:lnSpc>
                <a:spcPts val="5759"/>
              </a:lnSpc>
            </a:pPr>
            <a:r>
              <a:rPr lang="en-US" sz="4800" dirty="0">
                <a:solidFill>
                  <a:srgbClr val="223669"/>
                </a:solidFill>
                <a:latin typeface="Public Sans Bold"/>
              </a:rPr>
              <a:t>Task - 1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6988"/>
          </a:xfrm>
          <a:custGeom>
            <a:avLst/>
            <a:gdLst/>
            <a:ahLst/>
            <a:cxnLst/>
            <a:rect l="l" t="t" r="r" b="b"/>
            <a:pathLst>
              <a:path w="18288000" h="10286988">
                <a:moveTo>
                  <a:pt x="18288000" y="0"/>
                </a:moveTo>
                <a:lnTo>
                  <a:pt x="0" y="0"/>
                </a:lnTo>
                <a:lnTo>
                  <a:pt x="0" y="10286988"/>
                </a:lnTo>
                <a:lnTo>
                  <a:pt x="18288000" y="10286988"/>
                </a:lnTo>
                <a:lnTo>
                  <a:pt x="18288000" y="0"/>
                </a:lnTo>
                <a:close/>
              </a:path>
            </a:pathLst>
          </a:custGeom>
          <a:blipFill>
            <a:blip r:embed="rId3"/>
            <a:stretch>
              <a:fillRect r="-12499"/>
            </a:stretch>
          </a:blipFill>
        </p:spPr>
        <p:txBody>
          <a:bodyPr/>
          <a:lstStyle/>
          <a:p>
            <a:endParaRPr lang="en-IN"/>
          </a:p>
        </p:txBody>
      </p:sp>
      <p:sp>
        <p:nvSpPr>
          <p:cNvPr id="3" name="Freeform 3"/>
          <p:cNvSpPr/>
          <p:nvPr/>
        </p:nvSpPr>
        <p:spPr>
          <a:xfrm>
            <a:off x="0" y="-30458"/>
            <a:ext cx="18287980" cy="10296000"/>
          </a:xfrm>
          <a:custGeom>
            <a:avLst/>
            <a:gdLst/>
            <a:ahLst/>
            <a:cxnLst/>
            <a:rect l="l" t="t" r="r" b="b"/>
            <a:pathLst>
              <a:path w="18287980" h="10296000">
                <a:moveTo>
                  <a:pt x="0" y="0"/>
                </a:moveTo>
                <a:lnTo>
                  <a:pt x="18287980" y="0"/>
                </a:lnTo>
                <a:lnTo>
                  <a:pt x="18287980" y="10296000"/>
                </a:lnTo>
                <a:lnTo>
                  <a:pt x="0" y="10296000"/>
                </a:lnTo>
                <a:lnTo>
                  <a:pt x="0" y="0"/>
                </a:lnTo>
                <a:close/>
              </a:path>
            </a:pathLst>
          </a:custGeom>
          <a:blipFill>
            <a:blip r:embed="rId4"/>
            <a:stretch>
              <a:fillRect r="-105"/>
            </a:stretch>
          </a:blipFill>
        </p:spPr>
        <p:txBody>
          <a:bodyPr/>
          <a:lstStyle/>
          <a:p>
            <a:endParaRPr lang="en-IN"/>
          </a:p>
        </p:txBody>
      </p:sp>
      <p:grpSp>
        <p:nvGrpSpPr>
          <p:cNvPr id="4" name="Group 4"/>
          <p:cNvGrpSpPr/>
          <p:nvPr/>
        </p:nvGrpSpPr>
        <p:grpSpPr>
          <a:xfrm>
            <a:off x="0" y="1276342"/>
            <a:ext cx="9468135" cy="8061675"/>
            <a:chOff x="0" y="0"/>
            <a:chExt cx="12624180" cy="10748900"/>
          </a:xfrm>
        </p:grpSpPr>
        <p:sp>
          <p:nvSpPr>
            <p:cNvPr id="5" name="Freeform 5"/>
            <p:cNvSpPr/>
            <p:nvPr/>
          </p:nvSpPr>
          <p:spPr>
            <a:xfrm>
              <a:off x="0" y="0"/>
              <a:ext cx="12624180" cy="10748900"/>
            </a:xfrm>
            <a:custGeom>
              <a:avLst/>
              <a:gdLst/>
              <a:ahLst/>
              <a:cxnLst/>
              <a:rect l="l" t="t" r="r" b="b"/>
              <a:pathLst>
                <a:path w="12624181" h="10748899">
                  <a:moveTo>
                    <a:pt x="0" y="0"/>
                  </a:moveTo>
                  <a:lnTo>
                    <a:pt x="12624181" y="0"/>
                  </a:lnTo>
                  <a:lnTo>
                    <a:pt x="12624181" y="10748899"/>
                  </a:lnTo>
                  <a:lnTo>
                    <a:pt x="0" y="10748899"/>
                  </a:lnTo>
                  <a:close/>
                </a:path>
              </a:pathLst>
            </a:custGeom>
            <a:solidFill>
              <a:srgbClr val="223669"/>
            </a:solidFill>
          </p:spPr>
          <p:txBody>
            <a:bodyPr/>
            <a:lstStyle/>
            <a:p>
              <a:endParaRPr lang="en-IN"/>
            </a:p>
          </p:txBody>
        </p:sp>
      </p:grpSp>
      <p:grpSp>
        <p:nvGrpSpPr>
          <p:cNvPr id="6" name="Group 6"/>
          <p:cNvGrpSpPr/>
          <p:nvPr/>
        </p:nvGrpSpPr>
        <p:grpSpPr>
          <a:xfrm>
            <a:off x="0" y="1639884"/>
            <a:ext cx="289422" cy="647060"/>
            <a:chOff x="0" y="0"/>
            <a:chExt cx="385896" cy="862747"/>
          </a:xfrm>
        </p:grpSpPr>
        <p:sp>
          <p:nvSpPr>
            <p:cNvPr id="7" name="Freeform 7"/>
            <p:cNvSpPr/>
            <p:nvPr/>
          </p:nvSpPr>
          <p:spPr>
            <a:xfrm>
              <a:off x="0" y="0"/>
              <a:ext cx="385953" cy="862711"/>
            </a:xfrm>
            <a:custGeom>
              <a:avLst/>
              <a:gdLst/>
              <a:ahLst/>
              <a:cxnLst/>
              <a:rect l="l" t="t" r="r" b="b"/>
              <a:pathLst>
                <a:path w="385953" h="862711">
                  <a:moveTo>
                    <a:pt x="0" y="0"/>
                  </a:moveTo>
                  <a:lnTo>
                    <a:pt x="385953" y="0"/>
                  </a:lnTo>
                  <a:lnTo>
                    <a:pt x="385953" y="862711"/>
                  </a:lnTo>
                  <a:lnTo>
                    <a:pt x="0" y="862711"/>
                  </a:lnTo>
                  <a:close/>
                </a:path>
              </a:pathLst>
            </a:custGeom>
            <a:solidFill>
              <a:srgbClr val="C88C32"/>
            </a:solidFill>
          </p:spPr>
          <p:txBody>
            <a:bodyPr/>
            <a:lstStyle/>
            <a:p>
              <a:endParaRPr lang="en-IN"/>
            </a:p>
          </p:txBody>
        </p:sp>
      </p:grpSp>
      <p:sp>
        <p:nvSpPr>
          <p:cNvPr id="8" name="TextBox 8"/>
          <p:cNvSpPr txBox="1"/>
          <p:nvPr/>
        </p:nvSpPr>
        <p:spPr>
          <a:xfrm>
            <a:off x="379422" y="1689486"/>
            <a:ext cx="6661475" cy="529953"/>
          </a:xfrm>
          <a:prstGeom prst="rect">
            <a:avLst/>
          </a:prstGeom>
        </p:spPr>
        <p:txBody>
          <a:bodyPr lIns="0" tIns="0" rIns="0" bIns="0" rtlCol="0" anchor="t">
            <a:spAutoFit/>
          </a:bodyPr>
          <a:lstStyle/>
          <a:p>
            <a:pPr algn="l">
              <a:lnSpc>
                <a:spcPts val="4389"/>
              </a:lnSpc>
            </a:pPr>
            <a:r>
              <a:rPr lang="en-US" sz="3658" dirty="0">
                <a:solidFill>
                  <a:srgbClr val="C88C32"/>
                </a:solidFill>
                <a:latin typeface="EB Garamond Bold"/>
              </a:rPr>
              <a:t>Job Search Application</a:t>
            </a:r>
          </a:p>
        </p:txBody>
      </p:sp>
      <p:sp>
        <p:nvSpPr>
          <p:cNvPr id="9" name="TextBox 9"/>
          <p:cNvSpPr txBox="1"/>
          <p:nvPr/>
        </p:nvSpPr>
        <p:spPr>
          <a:xfrm>
            <a:off x="380845" y="2501441"/>
            <a:ext cx="8914350" cy="3041474"/>
          </a:xfrm>
          <a:prstGeom prst="rect">
            <a:avLst/>
          </a:prstGeom>
        </p:spPr>
        <p:txBody>
          <a:bodyPr lIns="0" tIns="0" rIns="0" bIns="0" rtlCol="0" anchor="t">
            <a:spAutoFit/>
          </a:bodyPr>
          <a:lstStyle/>
          <a:p>
            <a:pPr marL="675639" lvl="1" indent="-337820">
              <a:lnSpc>
                <a:spcPts val="3359"/>
              </a:lnSpc>
              <a:buFont typeface="Arial"/>
              <a:buChar char="•"/>
            </a:pPr>
            <a:r>
              <a:rPr lang="en-US" sz="2799" dirty="0">
                <a:solidFill>
                  <a:srgbClr val="FFFFFF"/>
                </a:solidFill>
                <a:latin typeface="EB Garamond Medium"/>
              </a:rPr>
              <a:t>In this web application we redefine the art of finding the perfect job, transforming the daunting task of job hunting into an empowering and personalized experience.</a:t>
            </a:r>
          </a:p>
          <a:p>
            <a:pPr marL="675639" lvl="1" indent="-337820">
              <a:lnSpc>
                <a:spcPts val="3359"/>
              </a:lnSpc>
              <a:buFont typeface="Arial"/>
              <a:buChar char="•"/>
            </a:pPr>
            <a:endParaRPr lang="en-US" sz="2799" dirty="0">
              <a:solidFill>
                <a:srgbClr val="FFFFFF"/>
              </a:solidFill>
              <a:latin typeface="EB Garamond Medium"/>
            </a:endParaRPr>
          </a:p>
          <a:p>
            <a:pPr marL="675639" lvl="1" indent="-337820">
              <a:lnSpc>
                <a:spcPts val="3359"/>
              </a:lnSpc>
              <a:buFont typeface="Arial"/>
              <a:buChar char="•"/>
            </a:pPr>
            <a:r>
              <a:rPr lang="en-US" sz="2799" dirty="0">
                <a:solidFill>
                  <a:srgbClr val="FFFFFF"/>
                </a:solidFill>
                <a:latin typeface="EB Garamond Medium"/>
              </a:rPr>
              <a:t>Our web app will save time, reduce stress, and focus on what truly matters ,finding the career path that excites and fulfills the users.</a:t>
            </a:r>
          </a:p>
        </p:txBody>
      </p:sp>
      <p:graphicFrame>
        <p:nvGraphicFramePr>
          <p:cNvPr id="11" name="Table 11"/>
          <p:cNvGraphicFramePr>
            <a:graphicFrameLocks noGrp="1"/>
          </p:cNvGraphicFramePr>
          <p:nvPr>
            <p:extLst>
              <p:ext uri="{D42A27DB-BD31-4B8C-83A1-F6EECF244321}">
                <p14:modId xmlns:p14="http://schemas.microsoft.com/office/powerpoint/2010/main" val="3792447423"/>
              </p:ext>
            </p:extLst>
          </p:nvPr>
        </p:nvGraphicFramePr>
        <p:xfrm>
          <a:off x="583520" y="5982889"/>
          <a:ext cx="8508999" cy="2915154"/>
        </p:xfrm>
        <a:graphic>
          <a:graphicData uri="http://schemas.openxmlformats.org/drawingml/2006/table">
            <a:tbl>
              <a:tblPr/>
              <a:tblGrid>
                <a:gridCol w="3458457">
                  <a:extLst>
                    <a:ext uri="{9D8B030D-6E8A-4147-A177-3AD203B41FA5}">
                      <a16:colId xmlns:a16="http://schemas.microsoft.com/office/drawing/2014/main" val="20000"/>
                    </a:ext>
                  </a:extLst>
                </a:gridCol>
                <a:gridCol w="3431416">
                  <a:extLst>
                    <a:ext uri="{9D8B030D-6E8A-4147-A177-3AD203B41FA5}">
                      <a16:colId xmlns:a16="http://schemas.microsoft.com/office/drawing/2014/main" val="20001"/>
                    </a:ext>
                  </a:extLst>
                </a:gridCol>
                <a:gridCol w="1619126">
                  <a:extLst>
                    <a:ext uri="{9D8B030D-6E8A-4147-A177-3AD203B41FA5}">
                      <a16:colId xmlns:a16="http://schemas.microsoft.com/office/drawing/2014/main" val="20002"/>
                    </a:ext>
                  </a:extLst>
                </a:gridCol>
              </a:tblGrid>
              <a:tr h="777953">
                <a:tc>
                  <a:txBody>
                    <a:bodyPr/>
                    <a:lstStyle/>
                    <a:p>
                      <a:pPr algn="ctr">
                        <a:lnSpc>
                          <a:spcPts val="3359"/>
                        </a:lnSpc>
                        <a:defRPr/>
                      </a:pPr>
                      <a:r>
                        <a:rPr lang="en-US" sz="2799" dirty="0">
                          <a:solidFill>
                            <a:srgbClr val="C88C32"/>
                          </a:solidFill>
                          <a:latin typeface="Arial Bold"/>
                        </a:rPr>
                        <a:t>LMS Username</a:t>
                      </a:r>
                      <a:endParaRPr lang="en-US" sz="11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9"/>
                        </a:lnSpc>
                        <a:defRPr/>
                      </a:pPr>
                      <a:r>
                        <a:rPr lang="en-US" sz="2799" dirty="0">
                          <a:solidFill>
                            <a:srgbClr val="C88C32"/>
                          </a:solidFill>
                          <a:latin typeface="Arial Bold"/>
                        </a:rPr>
                        <a:t>Name </a:t>
                      </a:r>
                      <a:endParaRPr lang="en-US" sz="11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3359"/>
                        </a:lnSpc>
                        <a:defRPr/>
                      </a:pPr>
                      <a:r>
                        <a:rPr lang="en-US" sz="2799">
                          <a:solidFill>
                            <a:srgbClr val="C88C32"/>
                          </a:solidFill>
                          <a:latin typeface="Arial Bold"/>
                        </a:rPr>
                        <a:t>Batch </a:t>
                      </a:r>
                      <a:endParaRPr lang="en-US" sz="110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38883">
                <a:tc>
                  <a:txBody>
                    <a:bodyPr/>
                    <a:lstStyle/>
                    <a:p>
                      <a:pPr algn="ctr">
                        <a:lnSpc>
                          <a:spcPts val="1679"/>
                        </a:lnSpc>
                        <a:defRPr/>
                      </a:pPr>
                      <a:r>
                        <a:rPr lang="en-US" sz="1800" dirty="0">
                          <a:solidFill>
                            <a:srgbClr val="FFFFFF"/>
                          </a:solidFill>
                          <a:latin typeface="Arimo"/>
                        </a:rPr>
                        <a:t>au910020104007</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ARULSELVAN</a:t>
                      </a:r>
                      <a:r>
                        <a:rPr lang="en-US" sz="1800" baseline="0" dirty="0">
                          <a:solidFill>
                            <a:srgbClr val="FFFFFF"/>
                          </a:solidFill>
                          <a:latin typeface="Arimo"/>
                        </a:rPr>
                        <a:t> M</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38883">
                <a:tc>
                  <a:txBody>
                    <a:bodyPr/>
                    <a:lstStyle/>
                    <a:p>
                      <a:pPr algn="ctr">
                        <a:lnSpc>
                          <a:spcPts val="1679"/>
                        </a:lnSpc>
                        <a:defRPr/>
                      </a:pPr>
                      <a:r>
                        <a:rPr lang="en-US" sz="1800" dirty="0">
                          <a:solidFill>
                            <a:srgbClr val="F2F3F5"/>
                          </a:solidFill>
                          <a:latin typeface="Arimo"/>
                        </a:rPr>
                        <a:t>au910020104009</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ARUN</a:t>
                      </a:r>
                      <a:r>
                        <a:rPr lang="en-US" sz="1800" baseline="0" dirty="0">
                          <a:solidFill>
                            <a:srgbClr val="FFFFFF"/>
                          </a:solidFill>
                          <a:latin typeface="Arimo"/>
                        </a:rPr>
                        <a:t> KUMAR M</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38883">
                <a:tc>
                  <a:txBody>
                    <a:bodyPr/>
                    <a:lstStyle/>
                    <a:p>
                      <a:pPr algn="ctr">
                        <a:lnSpc>
                          <a:spcPts val="1679"/>
                        </a:lnSpc>
                        <a:defRPr/>
                      </a:pPr>
                      <a:r>
                        <a:rPr lang="en-US" sz="1800" dirty="0">
                          <a:solidFill>
                            <a:srgbClr val="FFFFFF"/>
                          </a:solidFill>
                          <a:latin typeface="Arimo"/>
                        </a:rPr>
                        <a:t>au910020104024</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LAKSHMI</a:t>
                      </a:r>
                      <a:r>
                        <a:rPr lang="en-US" sz="1800" baseline="0" dirty="0">
                          <a:solidFill>
                            <a:srgbClr val="FFFFFF"/>
                          </a:solidFill>
                          <a:latin typeface="Arimo"/>
                        </a:rPr>
                        <a:t> BHARATHI A</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38883">
                <a:tc>
                  <a:txBody>
                    <a:bodyPr/>
                    <a:lstStyle/>
                    <a:p>
                      <a:pPr algn="ctr">
                        <a:lnSpc>
                          <a:spcPts val="1679"/>
                        </a:lnSpc>
                        <a:defRPr/>
                      </a:pPr>
                      <a:r>
                        <a:rPr lang="en-US" sz="1800" dirty="0">
                          <a:solidFill>
                            <a:srgbClr val="FFFFFF"/>
                          </a:solidFill>
                          <a:latin typeface="Arimo"/>
                        </a:rPr>
                        <a:t>au910020104701</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ROHITH</a:t>
                      </a:r>
                      <a:r>
                        <a:rPr lang="en-US" sz="1800" baseline="0" dirty="0">
                          <a:solidFill>
                            <a:srgbClr val="FFFFFF"/>
                          </a:solidFill>
                          <a:latin typeface="Arimo"/>
                        </a:rPr>
                        <a:t> M G</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1679"/>
                        </a:lnSpc>
                        <a:defRPr/>
                      </a:pPr>
                      <a:r>
                        <a:rPr lang="en-US" sz="1800" dirty="0">
                          <a:solidFill>
                            <a:srgbClr val="FFFFFF"/>
                          </a:solidFill>
                          <a:latin typeface="Arimo"/>
                        </a:rPr>
                        <a:t>CC2</a:t>
                      </a:r>
                      <a:endParaRPr lang="en-US" sz="18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335842">
                <a:tc>
                  <a:txBody>
                    <a:bodyPr/>
                    <a:lstStyle/>
                    <a:p>
                      <a:pPr algn="l">
                        <a:lnSpc>
                          <a:spcPts val="1679"/>
                        </a:lnSpc>
                        <a:defRPr/>
                      </a:pPr>
                      <a:endParaRPr lang="en-US" sz="11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679"/>
                        </a:lnSpc>
                        <a:defRPr/>
                      </a:pPr>
                      <a:endParaRPr lang="en-US" sz="11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679"/>
                        </a:lnSpc>
                        <a:defRPr/>
                      </a:pPr>
                      <a:endParaRPr lang="en-US" sz="1100" dirty="0"/>
                    </a:p>
                  </a:txBody>
                  <a:tcPr marL="91425" marR="91425" marT="91425" marB="91425"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7980" cy="10296000"/>
          </a:xfrm>
          <a:custGeom>
            <a:avLst/>
            <a:gdLst/>
            <a:ahLst/>
            <a:cxnLst/>
            <a:rect l="l" t="t" r="r" b="b"/>
            <a:pathLst>
              <a:path w="18287980" h="10296000">
                <a:moveTo>
                  <a:pt x="0" y="0"/>
                </a:moveTo>
                <a:lnTo>
                  <a:pt x="18287980" y="0"/>
                </a:lnTo>
                <a:lnTo>
                  <a:pt x="18287980" y="10296000"/>
                </a:lnTo>
                <a:lnTo>
                  <a:pt x="0" y="10296000"/>
                </a:lnTo>
                <a:lnTo>
                  <a:pt x="0" y="0"/>
                </a:lnTo>
                <a:close/>
              </a:path>
            </a:pathLst>
          </a:custGeom>
          <a:blipFill>
            <a:blip r:embed="rId3"/>
            <a:stretch>
              <a:fillRect r="-105"/>
            </a:stretch>
          </a:blipFill>
        </p:spPr>
        <p:txBody>
          <a:bodyPr/>
          <a:lstStyle/>
          <a:p>
            <a:endParaRPr lang="en-IN"/>
          </a:p>
        </p:txBody>
      </p:sp>
      <p:grpSp>
        <p:nvGrpSpPr>
          <p:cNvPr id="3" name="Group 3"/>
          <p:cNvGrpSpPr/>
          <p:nvPr/>
        </p:nvGrpSpPr>
        <p:grpSpPr>
          <a:xfrm>
            <a:off x="541040" y="5954136"/>
            <a:ext cx="350520" cy="747826"/>
            <a:chOff x="0" y="0"/>
            <a:chExt cx="467360" cy="997101"/>
          </a:xfrm>
        </p:grpSpPr>
        <p:sp>
          <p:nvSpPr>
            <p:cNvPr id="4" name="Freeform 4"/>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C88C32"/>
            </a:solidFill>
          </p:spPr>
          <p:txBody>
            <a:bodyPr/>
            <a:lstStyle/>
            <a:p>
              <a:endParaRPr lang="en-IN"/>
            </a:p>
          </p:txBody>
        </p:sp>
      </p:grpSp>
      <p:sp>
        <p:nvSpPr>
          <p:cNvPr id="5" name="AutoShape 5"/>
          <p:cNvSpPr/>
          <p:nvPr/>
        </p:nvSpPr>
        <p:spPr>
          <a:xfrm rot="5361212">
            <a:off x="-409315" y="7489977"/>
            <a:ext cx="2251229" cy="0"/>
          </a:xfrm>
          <a:prstGeom prst="line">
            <a:avLst/>
          </a:prstGeom>
          <a:ln w="9525" cap="rnd">
            <a:solidFill>
              <a:srgbClr val="C88C32"/>
            </a:solidFill>
            <a:prstDash val="solid"/>
            <a:headEnd type="none" w="sm" len="sm"/>
            <a:tailEnd type="none" w="sm" len="sm"/>
          </a:ln>
        </p:spPr>
        <p:txBody>
          <a:bodyPr/>
          <a:lstStyle/>
          <a:p>
            <a:endParaRPr lang="en-IN"/>
          </a:p>
        </p:txBody>
      </p:sp>
      <p:sp>
        <p:nvSpPr>
          <p:cNvPr id="6" name="AutoShape 6"/>
          <p:cNvSpPr/>
          <p:nvPr/>
        </p:nvSpPr>
        <p:spPr>
          <a:xfrm rot="5378808">
            <a:off x="-1343980" y="2911321"/>
            <a:ext cx="4120560" cy="0"/>
          </a:xfrm>
          <a:prstGeom prst="line">
            <a:avLst/>
          </a:prstGeom>
          <a:ln w="9525" cap="rnd">
            <a:solidFill>
              <a:srgbClr val="223669"/>
            </a:solidFill>
            <a:prstDash val="solid"/>
            <a:headEnd type="none" w="sm" len="sm"/>
            <a:tailEnd type="none" w="sm" len="sm"/>
          </a:ln>
        </p:spPr>
        <p:txBody>
          <a:bodyPr/>
          <a:lstStyle/>
          <a:p>
            <a:endParaRPr lang="en-IN"/>
          </a:p>
        </p:txBody>
      </p:sp>
      <p:grpSp>
        <p:nvGrpSpPr>
          <p:cNvPr id="7" name="Group 7"/>
          <p:cNvGrpSpPr/>
          <p:nvPr/>
        </p:nvGrpSpPr>
        <p:grpSpPr>
          <a:xfrm>
            <a:off x="541040" y="451934"/>
            <a:ext cx="350520" cy="747826"/>
            <a:chOff x="0" y="0"/>
            <a:chExt cx="467360" cy="997101"/>
          </a:xfrm>
        </p:grpSpPr>
        <p:sp>
          <p:nvSpPr>
            <p:cNvPr id="8" name="Freeform 8"/>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223669"/>
            </a:solidFill>
          </p:spPr>
          <p:txBody>
            <a:bodyPr/>
            <a:lstStyle/>
            <a:p>
              <a:endParaRPr lang="en-IN"/>
            </a:p>
          </p:txBody>
        </p:sp>
      </p:grpSp>
      <p:sp>
        <p:nvSpPr>
          <p:cNvPr id="9" name="TextBox 9"/>
          <p:cNvSpPr txBox="1"/>
          <p:nvPr/>
        </p:nvSpPr>
        <p:spPr>
          <a:xfrm>
            <a:off x="1055175" y="1197391"/>
            <a:ext cx="13600950" cy="2671375"/>
          </a:xfrm>
          <a:prstGeom prst="rect">
            <a:avLst/>
          </a:prstGeom>
        </p:spPr>
        <p:txBody>
          <a:bodyPr lIns="0" tIns="0" rIns="0" bIns="0" rtlCol="0" anchor="t">
            <a:spAutoFit/>
          </a:bodyPr>
          <a:lstStyle/>
          <a:p>
            <a:pPr algn="l">
              <a:lnSpc>
                <a:spcPts val="4143"/>
              </a:lnSpc>
            </a:pPr>
            <a:r>
              <a:rPr lang="en-US" sz="3200">
                <a:solidFill>
                  <a:srgbClr val="0B5394"/>
                </a:solidFill>
                <a:latin typeface="EB Garamond Bold"/>
              </a:rPr>
              <a:t>Creation of SRS &amp; Github</a:t>
            </a:r>
          </a:p>
          <a:p>
            <a:pPr marL="955040" lvl="1" indent="-477520" algn="l">
              <a:lnSpc>
                <a:spcPts val="3625"/>
              </a:lnSpc>
              <a:buFont typeface="Arial"/>
              <a:buChar char="•"/>
            </a:pPr>
            <a:r>
              <a:rPr lang="en-US" sz="2799">
                <a:solidFill>
                  <a:srgbClr val="000000"/>
                </a:solidFill>
                <a:latin typeface="EB Garamond Medium"/>
              </a:rPr>
              <a:t>Create SRS : “Your Project”</a:t>
            </a:r>
          </a:p>
          <a:p>
            <a:pPr marL="955040" lvl="1" indent="-477520" algn="l">
              <a:lnSpc>
                <a:spcPts val="3625"/>
              </a:lnSpc>
              <a:buFont typeface="Arial"/>
              <a:buChar char="•"/>
            </a:pPr>
            <a:r>
              <a:rPr lang="en-US" sz="2799">
                <a:solidFill>
                  <a:srgbClr val="000000"/>
                </a:solidFill>
                <a:latin typeface="EB Garamond Medium"/>
              </a:rPr>
              <a:t>Creation &amp; Set-up of Github account</a:t>
            </a:r>
          </a:p>
          <a:p>
            <a:pPr marL="955040" lvl="1" indent="-477520" algn="l">
              <a:lnSpc>
                <a:spcPts val="3625"/>
              </a:lnSpc>
              <a:buFont typeface="Arial"/>
              <a:buChar char="•"/>
            </a:pPr>
            <a:r>
              <a:rPr lang="en-US" sz="2799">
                <a:solidFill>
                  <a:srgbClr val="000000"/>
                </a:solidFill>
                <a:latin typeface="EB Garamond Medium"/>
              </a:rPr>
              <a:t>Creation &amp; Hands-on to various commands of Git Bash</a:t>
            </a:r>
          </a:p>
        </p:txBody>
      </p:sp>
      <p:sp>
        <p:nvSpPr>
          <p:cNvPr id="10" name="TextBox 10"/>
          <p:cNvSpPr txBox="1"/>
          <p:nvPr/>
        </p:nvSpPr>
        <p:spPr>
          <a:xfrm>
            <a:off x="1070325" y="6730708"/>
            <a:ext cx="13914150" cy="2217250"/>
          </a:xfrm>
          <a:prstGeom prst="rect">
            <a:avLst/>
          </a:prstGeom>
        </p:spPr>
        <p:txBody>
          <a:bodyPr lIns="0" tIns="0" rIns="0" bIns="0" rtlCol="0" anchor="t">
            <a:spAutoFit/>
          </a:bodyPr>
          <a:lstStyle/>
          <a:p>
            <a:pPr marL="955040" lvl="1" indent="-477520" algn="l">
              <a:lnSpc>
                <a:spcPts val="3625"/>
              </a:lnSpc>
              <a:buFont typeface="Arial"/>
              <a:buChar char="•"/>
            </a:pPr>
            <a:r>
              <a:rPr lang="en-US" sz="2799">
                <a:solidFill>
                  <a:srgbClr val="000000"/>
                </a:solidFill>
                <a:latin typeface="EB Garamond Medium"/>
              </a:rPr>
              <a:t>Get to know about different lifecycle models.</a:t>
            </a:r>
          </a:p>
          <a:p>
            <a:pPr marL="955040" lvl="1" indent="-477520" algn="l">
              <a:lnSpc>
                <a:spcPts val="3625"/>
              </a:lnSpc>
              <a:buFont typeface="Arial"/>
              <a:buChar char="•"/>
            </a:pPr>
            <a:r>
              <a:rPr lang="en-US" sz="2799">
                <a:solidFill>
                  <a:srgbClr val="000000"/>
                </a:solidFill>
                <a:latin typeface="EB Garamond Medium"/>
              </a:rPr>
              <a:t>Understanding importance and how to create an SRS</a:t>
            </a:r>
          </a:p>
          <a:p>
            <a:pPr marL="955040" lvl="1" indent="-477520" algn="l">
              <a:lnSpc>
                <a:spcPts val="3625"/>
              </a:lnSpc>
              <a:buFont typeface="Arial"/>
              <a:buChar char="•"/>
            </a:pPr>
            <a:r>
              <a:rPr lang="en-US" sz="2799">
                <a:solidFill>
                  <a:srgbClr val="000000"/>
                </a:solidFill>
                <a:latin typeface="EB Garamond Medium"/>
              </a:rPr>
              <a:t>Knowing various commands of Github</a:t>
            </a:r>
          </a:p>
          <a:p>
            <a:pPr marL="955040" lvl="1" indent="-477520" algn="l">
              <a:lnSpc>
                <a:spcPts val="3625"/>
              </a:lnSpc>
              <a:buFont typeface="Arial"/>
              <a:buChar char="•"/>
            </a:pPr>
            <a:r>
              <a:rPr lang="en-US" sz="2799">
                <a:solidFill>
                  <a:srgbClr val="000000"/>
                </a:solidFill>
                <a:latin typeface="EB Garamond Medium"/>
              </a:rPr>
              <a:t>Understanding agile and scrum management techniques for efficient product development</a:t>
            </a:r>
          </a:p>
        </p:txBody>
      </p:sp>
      <p:sp>
        <p:nvSpPr>
          <p:cNvPr id="11" name="TextBox 11"/>
          <p:cNvSpPr txBox="1"/>
          <p:nvPr/>
        </p:nvSpPr>
        <p:spPr>
          <a:xfrm>
            <a:off x="1070375" y="4273735"/>
            <a:ext cx="9004350" cy="536275"/>
          </a:xfrm>
          <a:prstGeom prst="rect">
            <a:avLst/>
          </a:prstGeom>
        </p:spPr>
        <p:txBody>
          <a:bodyPr lIns="0" tIns="0" rIns="0" bIns="0" rtlCol="0" anchor="t">
            <a:spAutoFit/>
          </a:bodyPr>
          <a:lstStyle/>
          <a:p>
            <a:pPr marL="955040" lvl="1" indent="-477520" algn="l">
              <a:lnSpc>
                <a:spcPts val="3359"/>
              </a:lnSpc>
              <a:buFont typeface="Arial"/>
              <a:buChar char="•"/>
            </a:pPr>
            <a:r>
              <a:rPr lang="en-US" sz="2799">
                <a:solidFill>
                  <a:srgbClr val="000000"/>
                </a:solidFill>
                <a:latin typeface="EB Garamond Medium"/>
              </a:rPr>
              <a:t>100% Completion of the above tasks</a:t>
            </a:r>
          </a:p>
        </p:txBody>
      </p:sp>
      <p:sp>
        <p:nvSpPr>
          <p:cNvPr id="12" name="TextBox 12"/>
          <p:cNvSpPr txBox="1"/>
          <p:nvPr/>
        </p:nvSpPr>
        <p:spPr>
          <a:xfrm>
            <a:off x="982985" y="5990311"/>
            <a:ext cx="5076640" cy="555479"/>
          </a:xfrm>
          <a:prstGeom prst="rect">
            <a:avLst/>
          </a:prstGeom>
        </p:spPr>
        <p:txBody>
          <a:bodyPr lIns="0" tIns="0" rIns="0" bIns="0" rtlCol="0" anchor="t">
            <a:spAutoFit/>
          </a:bodyPr>
          <a:lstStyle/>
          <a:p>
            <a:pPr algn="l">
              <a:lnSpc>
                <a:spcPts val="3359"/>
              </a:lnSpc>
            </a:pPr>
            <a:r>
              <a:rPr lang="en-US" sz="2799">
                <a:solidFill>
                  <a:srgbClr val="C88C32"/>
                </a:solidFill>
                <a:latin typeface="Public Sans Bold"/>
              </a:rPr>
              <a:t>Learning Outcome</a:t>
            </a:r>
          </a:p>
        </p:txBody>
      </p:sp>
      <p:sp>
        <p:nvSpPr>
          <p:cNvPr id="13" name="TextBox 13"/>
          <p:cNvSpPr txBox="1"/>
          <p:nvPr/>
        </p:nvSpPr>
        <p:spPr>
          <a:xfrm>
            <a:off x="982983" y="519942"/>
            <a:ext cx="5076640" cy="545954"/>
          </a:xfrm>
          <a:prstGeom prst="rect">
            <a:avLst/>
          </a:prstGeom>
        </p:spPr>
        <p:txBody>
          <a:bodyPr lIns="0" tIns="0" rIns="0" bIns="0" rtlCol="0" anchor="t">
            <a:spAutoFit/>
          </a:bodyPr>
          <a:lstStyle/>
          <a:p>
            <a:pPr algn="l">
              <a:lnSpc>
                <a:spcPts val="4320"/>
              </a:lnSpc>
            </a:pPr>
            <a:r>
              <a:rPr lang="en-US" sz="3600">
                <a:solidFill>
                  <a:srgbClr val="223669"/>
                </a:solidFill>
                <a:latin typeface="EB Garamond Bold"/>
              </a:rPr>
              <a:t>Task - 1</a:t>
            </a:r>
          </a:p>
        </p:txBody>
      </p:sp>
      <p:sp>
        <p:nvSpPr>
          <p:cNvPr id="14" name="TextBox 14"/>
          <p:cNvSpPr txBox="1"/>
          <p:nvPr/>
        </p:nvSpPr>
        <p:spPr>
          <a:xfrm>
            <a:off x="1070351" y="3687890"/>
            <a:ext cx="9004350" cy="545800"/>
          </a:xfrm>
          <a:prstGeom prst="rect">
            <a:avLst/>
          </a:prstGeom>
        </p:spPr>
        <p:txBody>
          <a:bodyPr lIns="0" tIns="0" rIns="0" bIns="0" rtlCol="0" anchor="t">
            <a:spAutoFit/>
          </a:bodyPr>
          <a:lstStyle/>
          <a:p>
            <a:pPr algn="l">
              <a:lnSpc>
                <a:spcPts val="3840"/>
              </a:lnSpc>
            </a:pPr>
            <a:r>
              <a:rPr lang="en-US" sz="3200">
                <a:solidFill>
                  <a:srgbClr val="0B5394"/>
                </a:solidFill>
                <a:latin typeface="EB Garamond Bold"/>
              </a:rPr>
              <a:t>Evaluation Metric:</a:t>
            </a:r>
          </a:p>
        </p:txBody>
      </p:sp>
      <p:sp>
        <p:nvSpPr>
          <p:cNvPr id="15" name="Freeform 15"/>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l="65221" t="-3320" r="-65239" b="3319"/>
            </a:stretch>
          </a:blipFill>
        </p:spPr>
        <p:txBody>
          <a:bodyPr/>
          <a:lstStyle/>
          <a:p>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1040" y="5954136"/>
            <a:ext cx="350520" cy="747826"/>
            <a:chOff x="0" y="0"/>
            <a:chExt cx="467360" cy="997101"/>
          </a:xfrm>
        </p:grpSpPr>
        <p:sp>
          <p:nvSpPr>
            <p:cNvPr id="3" name="Freeform 3"/>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C88C32"/>
            </a:solidFill>
          </p:spPr>
          <p:txBody>
            <a:bodyPr/>
            <a:lstStyle/>
            <a:p>
              <a:endParaRPr lang="en-IN"/>
            </a:p>
          </p:txBody>
        </p:sp>
      </p:grpSp>
      <p:sp>
        <p:nvSpPr>
          <p:cNvPr id="4" name="AutoShape 4"/>
          <p:cNvSpPr/>
          <p:nvPr/>
        </p:nvSpPr>
        <p:spPr>
          <a:xfrm rot="5361212">
            <a:off x="-409315" y="7489977"/>
            <a:ext cx="2251229" cy="0"/>
          </a:xfrm>
          <a:prstGeom prst="line">
            <a:avLst/>
          </a:prstGeom>
          <a:ln w="9525" cap="rnd">
            <a:solidFill>
              <a:srgbClr val="C88C32"/>
            </a:solidFill>
            <a:prstDash val="solid"/>
            <a:headEnd type="none" w="sm" len="sm"/>
            <a:tailEnd type="none" w="sm" len="sm"/>
          </a:ln>
        </p:spPr>
        <p:txBody>
          <a:bodyPr/>
          <a:lstStyle/>
          <a:p>
            <a:endParaRPr lang="en-IN"/>
          </a:p>
        </p:txBody>
      </p:sp>
      <p:sp>
        <p:nvSpPr>
          <p:cNvPr id="5" name="AutoShape 5"/>
          <p:cNvSpPr/>
          <p:nvPr/>
        </p:nvSpPr>
        <p:spPr>
          <a:xfrm rot="5378808">
            <a:off x="-1343980" y="2911321"/>
            <a:ext cx="4120560" cy="0"/>
          </a:xfrm>
          <a:prstGeom prst="line">
            <a:avLst/>
          </a:prstGeom>
          <a:ln w="9525" cap="rnd">
            <a:solidFill>
              <a:srgbClr val="223669"/>
            </a:solidFill>
            <a:prstDash val="solid"/>
            <a:headEnd type="none" w="sm" len="sm"/>
            <a:tailEnd type="none" w="sm" len="sm"/>
          </a:ln>
        </p:spPr>
        <p:txBody>
          <a:bodyPr/>
          <a:lstStyle/>
          <a:p>
            <a:endParaRPr lang="en-IN"/>
          </a:p>
        </p:txBody>
      </p:sp>
      <p:grpSp>
        <p:nvGrpSpPr>
          <p:cNvPr id="6" name="Group 6"/>
          <p:cNvGrpSpPr/>
          <p:nvPr/>
        </p:nvGrpSpPr>
        <p:grpSpPr>
          <a:xfrm>
            <a:off x="541040" y="451934"/>
            <a:ext cx="350520" cy="747826"/>
            <a:chOff x="0" y="0"/>
            <a:chExt cx="467360" cy="997101"/>
          </a:xfrm>
        </p:grpSpPr>
        <p:sp>
          <p:nvSpPr>
            <p:cNvPr id="7" name="Freeform 7"/>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223669"/>
            </a:solidFill>
          </p:spPr>
          <p:txBody>
            <a:bodyPr/>
            <a:lstStyle/>
            <a:p>
              <a:endParaRPr lang="en-IN"/>
            </a:p>
          </p:txBody>
        </p:sp>
      </p:grpSp>
      <p:sp>
        <p:nvSpPr>
          <p:cNvPr id="8" name="TextBox 8"/>
          <p:cNvSpPr txBox="1"/>
          <p:nvPr/>
        </p:nvSpPr>
        <p:spPr>
          <a:xfrm>
            <a:off x="1322962" y="299647"/>
            <a:ext cx="7592438" cy="551433"/>
          </a:xfrm>
          <a:prstGeom prst="rect">
            <a:avLst/>
          </a:prstGeom>
        </p:spPr>
        <p:txBody>
          <a:bodyPr wrap="square" lIns="0" tIns="0" rIns="0" bIns="0" rtlCol="0" anchor="t">
            <a:spAutoFit/>
          </a:bodyPr>
          <a:lstStyle/>
          <a:p>
            <a:pPr algn="l">
              <a:lnSpc>
                <a:spcPts val="4320"/>
              </a:lnSpc>
            </a:pPr>
            <a:r>
              <a:rPr lang="en-US" sz="4000" b="1" dirty="0">
                <a:solidFill>
                  <a:srgbClr val="223669"/>
                </a:solidFill>
                <a:latin typeface="EB Garamond Bold"/>
              </a:rPr>
              <a:t>Step-Wise Description</a:t>
            </a:r>
          </a:p>
        </p:txBody>
      </p:sp>
      <p:sp>
        <p:nvSpPr>
          <p:cNvPr id="10" name="TextBox 10"/>
          <p:cNvSpPr txBox="1"/>
          <p:nvPr/>
        </p:nvSpPr>
        <p:spPr>
          <a:xfrm>
            <a:off x="1322962" y="1199742"/>
            <a:ext cx="15163800" cy="8894743"/>
          </a:xfrm>
          <a:prstGeom prst="rect">
            <a:avLst/>
          </a:prstGeom>
        </p:spPr>
        <p:txBody>
          <a:bodyPr wrap="square" lIns="0" tIns="0" rIns="0" bIns="0" rtlCol="0" anchor="t">
            <a:spAutoFit/>
          </a:bodyPr>
          <a:lstStyle/>
          <a:p>
            <a:pPr algn="just"/>
            <a:r>
              <a:rPr lang="en-US" sz="3400" b="1" dirty="0">
                <a:latin typeface="EB Garamond Medium" panose="020B0604020202020204" charset="0"/>
                <a:ea typeface="EB Garamond Medium" panose="020B0604020202020204" charset="0"/>
              </a:rPr>
              <a:t>Project Setup: </a:t>
            </a:r>
            <a:r>
              <a:rPr lang="en-US" sz="3400" dirty="0">
                <a:latin typeface="EB Garamond Medium" panose="020B0604020202020204" charset="0"/>
                <a:ea typeface="EB Garamond Medium" panose="020B0604020202020204" charset="0"/>
              </a:rPr>
              <a:t>Create a new React project using Create React App ,Set up the necessary development environment and tools.</a:t>
            </a:r>
          </a:p>
          <a:p>
            <a:pPr algn="just"/>
            <a:endParaRPr lang="en-US" sz="3400" dirty="0">
              <a:latin typeface="EB Garamond Medium" panose="020B0604020202020204" charset="0"/>
              <a:ea typeface="EB Garamond Medium" panose="020B0604020202020204" charset="0"/>
            </a:endParaRPr>
          </a:p>
          <a:p>
            <a:pPr algn="just"/>
            <a:r>
              <a:rPr lang="en-US" sz="3400" b="1" dirty="0">
                <a:latin typeface="EB Garamond Medium" panose="020B0604020202020204" charset="0"/>
                <a:ea typeface="EB Garamond Medium" panose="020B0604020202020204" charset="0"/>
              </a:rPr>
              <a:t>Information Architecture:</a:t>
            </a:r>
            <a:r>
              <a:rPr lang="en-US" sz="3400" dirty="0">
                <a:latin typeface="EB Garamond Medium" panose="020B0604020202020204" charset="0"/>
                <a:ea typeface="EB Garamond Medium" panose="020B0604020202020204" charset="0"/>
              </a:rPr>
              <a:t>  A robust structure is essential, organizing vast data, including job listings, candidate profiles, and company details, for efficient navigation.</a:t>
            </a:r>
          </a:p>
          <a:p>
            <a:pPr algn="just"/>
            <a:endParaRPr lang="en-US" sz="3400" dirty="0">
              <a:latin typeface="EB Garamond Medium" panose="020B0604020202020204" charset="0"/>
              <a:ea typeface="EB Garamond Medium" panose="020B0604020202020204" charset="0"/>
            </a:endParaRPr>
          </a:p>
          <a:p>
            <a:pPr algn="just"/>
            <a:r>
              <a:rPr lang="en-US" sz="3400" b="1" dirty="0">
                <a:latin typeface="EB Garamond Medium" panose="020B0604020202020204" charset="0"/>
                <a:ea typeface="EB Garamond Medium" panose="020B0604020202020204" charset="0"/>
              </a:rPr>
              <a:t>Frontend Technologies (HTML/CSS):</a:t>
            </a:r>
            <a:r>
              <a:rPr lang="en-US" sz="3400" dirty="0">
                <a:latin typeface="EB Garamond Medium" panose="020B0604020202020204" charset="0"/>
                <a:ea typeface="EB Garamond Medium" panose="020B0604020202020204" charset="0"/>
              </a:rPr>
              <a:t> HTML and CSS form the frontend, creating the visual interface for users to explore job listings and personalized recommendations.</a:t>
            </a:r>
          </a:p>
          <a:p>
            <a:pPr algn="just"/>
            <a:endParaRPr lang="en-US" sz="3400" dirty="0">
              <a:latin typeface="EB Garamond Medium" panose="020B0604020202020204" charset="0"/>
              <a:ea typeface="EB Garamond Medium" panose="020B0604020202020204" charset="0"/>
            </a:endParaRPr>
          </a:p>
          <a:p>
            <a:pPr algn="just"/>
            <a:r>
              <a:rPr lang="en-US" sz="3400" b="1" dirty="0">
                <a:latin typeface="EB Garamond Medium" panose="020B0604020202020204" charset="0"/>
                <a:ea typeface="EB Garamond Medium" panose="020B0604020202020204" charset="0"/>
              </a:rPr>
              <a:t>Mobile Responsiveness:</a:t>
            </a:r>
            <a:r>
              <a:rPr lang="en-US" sz="3400" dirty="0">
                <a:latin typeface="EB Garamond Medium" panose="020B0604020202020204" charset="0"/>
                <a:ea typeface="EB Garamond Medium" panose="020B0604020202020204" charset="0"/>
              </a:rPr>
              <a:t> A responsive design ensures accessibility across various devices, catering to the increasing trend of mobile job searches.</a:t>
            </a:r>
          </a:p>
          <a:p>
            <a:pPr algn="just"/>
            <a:endParaRPr lang="en-US" sz="3400" dirty="0">
              <a:latin typeface="EB Garamond Medium" panose="020B0604020202020204" charset="0"/>
              <a:ea typeface="EB Garamond Medium" panose="020B0604020202020204" charset="0"/>
            </a:endParaRPr>
          </a:p>
          <a:p>
            <a:pPr algn="just"/>
            <a:r>
              <a:rPr lang="en-US" sz="3400" b="1" dirty="0">
                <a:latin typeface="EB Garamond Medium" panose="020B0604020202020204" charset="0"/>
                <a:ea typeface="EB Garamond Medium" panose="020B0604020202020204" charset="0"/>
              </a:rPr>
              <a:t>Backend Technologies (Java):</a:t>
            </a:r>
            <a:r>
              <a:rPr lang="en-US" sz="3400" dirty="0">
                <a:latin typeface="EB Garamond Medium" panose="020B0604020202020204" charset="0"/>
                <a:ea typeface="EB Garamond Medium" panose="020B0604020202020204" charset="0"/>
              </a:rPr>
              <a:t> Java, a robust backend language, powers server-side logic, managing data storage, retrieval, and core business processes</a:t>
            </a:r>
          </a:p>
          <a:p>
            <a:pPr algn="just"/>
            <a:endParaRPr lang="en-US" sz="3400" dirty="0">
              <a:latin typeface="EB Garamond Medium" panose="020B0604020202020204" charset="0"/>
              <a:ea typeface="EB Garamond Medium" panose="020B0604020202020204" charset="0"/>
            </a:endParaRPr>
          </a:p>
          <a:p>
            <a:pPr algn="just"/>
            <a:r>
              <a:rPr lang="en-US" sz="3400" b="1" dirty="0">
                <a:latin typeface="EB Garamond Medium" panose="020B0604020202020204" charset="0"/>
                <a:ea typeface="EB Garamond Medium" panose="020B0604020202020204" charset="0"/>
              </a:rPr>
              <a:t>Security Measures:</a:t>
            </a:r>
            <a:r>
              <a:rPr lang="en-US" sz="3400" dirty="0">
                <a:latin typeface="EB Garamond Medium" panose="020B0604020202020204" charset="0"/>
                <a:ea typeface="EB Garamond Medium" panose="020B0604020202020204" charset="0"/>
              </a:rPr>
              <a:t> Robust security protocols are essential to safeguard sensitive user and company data, building trust among users and employers.</a:t>
            </a:r>
          </a:p>
        </p:txBody>
      </p:sp>
    </p:spTree>
    <p:extLst>
      <p:ext uri="{BB962C8B-B14F-4D97-AF65-F5344CB8AC3E}">
        <p14:creationId xmlns:p14="http://schemas.microsoft.com/office/powerpoint/2010/main" val="19585739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41040" y="5954136"/>
            <a:ext cx="350520" cy="747826"/>
            <a:chOff x="0" y="0"/>
            <a:chExt cx="467360" cy="997101"/>
          </a:xfrm>
        </p:grpSpPr>
        <p:sp>
          <p:nvSpPr>
            <p:cNvPr id="3" name="Freeform 3"/>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C88C32"/>
            </a:solidFill>
          </p:spPr>
          <p:txBody>
            <a:bodyPr/>
            <a:lstStyle/>
            <a:p>
              <a:endParaRPr lang="en-IN"/>
            </a:p>
          </p:txBody>
        </p:sp>
      </p:grpSp>
      <p:sp>
        <p:nvSpPr>
          <p:cNvPr id="4" name="AutoShape 4"/>
          <p:cNvSpPr/>
          <p:nvPr/>
        </p:nvSpPr>
        <p:spPr>
          <a:xfrm rot="5361212">
            <a:off x="-409315" y="7489977"/>
            <a:ext cx="2251229" cy="0"/>
          </a:xfrm>
          <a:prstGeom prst="line">
            <a:avLst/>
          </a:prstGeom>
          <a:ln w="9525" cap="rnd">
            <a:solidFill>
              <a:srgbClr val="C88C32"/>
            </a:solidFill>
            <a:prstDash val="solid"/>
            <a:headEnd type="none" w="sm" len="sm"/>
            <a:tailEnd type="none" w="sm" len="sm"/>
          </a:ln>
        </p:spPr>
        <p:txBody>
          <a:bodyPr/>
          <a:lstStyle/>
          <a:p>
            <a:endParaRPr lang="en-IN"/>
          </a:p>
        </p:txBody>
      </p:sp>
      <p:sp>
        <p:nvSpPr>
          <p:cNvPr id="5" name="AutoShape 5"/>
          <p:cNvSpPr/>
          <p:nvPr/>
        </p:nvSpPr>
        <p:spPr>
          <a:xfrm rot="5378808">
            <a:off x="-1343980" y="2911321"/>
            <a:ext cx="4120560" cy="0"/>
          </a:xfrm>
          <a:prstGeom prst="line">
            <a:avLst/>
          </a:prstGeom>
          <a:ln w="9525" cap="rnd">
            <a:solidFill>
              <a:srgbClr val="223669"/>
            </a:solidFill>
            <a:prstDash val="solid"/>
            <a:headEnd type="none" w="sm" len="sm"/>
            <a:tailEnd type="none" w="sm" len="sm"/>
          </a:ln>
        </p:spPr>
        <p:txBody>
          <a:bodyPr/>
          <a:lstStyle/>
          <a:p>
            <a:endParaRPr lang="en-IN"/>
          </a:p>
        </p:txBody>
      </p:sp>
      <p:grpSp>
        <p:nvGrpSpPr>
          <p:cNvPr id="6" name="Group 6"/>
          <p:cNvGrpSpPr/>
          <p:nvPr/>
        </p:nvGrpSpPr>
        <p:grpSpPr>
          <a:xfrm>
            <a:off x="541040" y="451934"/>
            <a:ext cx="350520" cy="747826"/>
            <a:chOff x="0" y="0"/>
            <a:chExt cx="467360" cy="997101"/>
          </a:xfrm>
        </p:grpSpPr>
        <p:sp>
          <p:nvSpPr>
            <p:cNvPr id="7" name="Freeform 7"/>
            <p:cNvSpPr/>
            <p:nvPr/>
          </p:nvSpPr>
          <p:spPr>
            <a:xfrm>
              <a:off x="0" y="0"/>
              <a:ext cx="467360" cy="997077"/>
            </a:xfrm>
            <a:custGeom>
              <a:avLst/>
              <a:gdLst/>
              <a:ahLst/>
              <a:cxnLst/>
              <a:rect l="l" t="t" r="r" b="b"/>
              <a:pathLst>
                <a:path w="467360" h="997077">
                  <a:moveTo>
                    <a:pt x="0" y="0"/>
                  </a:moveTo>
                  <a:lnTo>
                    <a:pt x="467360" y="0"/>
                  </a:lnTo>
                  <a:lnTo>
                    <a:pt x="467360" y="997077"/>
                  </a:lnTo>
                  <a:lnTo>
                    <a:pt x="0" y="997077"/>
                  </a:lnTo>
                  <a:close/>
                </a:path>
              </a:pathLst>
            </a:custGeom>
            <a:solidFill>
              <a:srgbClr val="223669"/>
            </a:solidFill>
          </p:spPr>
          <p:txBody>
            <a:bodyPr/>
            <a:lstStyle/>
            <a:p>
              <a:endParaRPr lang="en-IN"/>
            </a:p>
          </p:txBody>
        </p:sp>
      </p:grpSp>
      <p:sp>
        <p:nvSpPr>
          <p:cNvPr id="9" name="TextBox 9"/>
          <p:cNvSpPr txBox="1"/>
          <p:nvPr/>
        </p:nvSpPr>
        <p:spPr>
          <a:xfrm>
            <a:off x="1345660" y="711500"/>
            <a:ext cx="6350540" cy="551433"/>
          </a:xfrm>
          <a:prstGeom prst="rect">
            <a:avLst/>
          </a:prstGeom>
        </p:spPr>
        <p:txBody>
          <a:bodyPr wrap="square" lIns="0" tIns="0" rIns="0" bIns="0" rtlCol="0" anchor="t">
            <a:spAutoFit/>
          </a:bodyPr>
          <a:lstStyle/>
          <a:p>
            <a:pPr algn="l">
              <a:lnSpc>
                <a:spcPts val="4320"/>
              </a:lnSpc>
            </a:pPr>
            <a:r>
              <a:rPr lang="en-US" sz="4000" b="1" dirty="0">
                <a:solidFill>
                  <a:srgbClr val="C88C32"/>
                </a:solidFill>
                <a:latin typeface="EB Garamond Bold"/>
              </a:rPr>
              <a:t>Summary of  our Application</a:t>
            </a:r>
          </a:p>
        </p:txBody>
      </p:sp>
      <p:sp>
        <p:nvSpPr>
          <p:cNvPr id="11" name="TextBox 11"/>
          <p:cNvSpPr txBox="1"/>
          <p:nvPr/>
        </p:nvSpPr>
        <p:spPr>
          <a:xfrm>
            <a:off x="1371600" y="2630149"/>
            <a:ext cx="15849600" cy="3323987"/>
          </a:xfrm>
          <a:prstGeom prst="rect">
            <a:avLst/>
          </a:prstGeom>
        </p:spPr>
        <p:txBody>
          <a:bodyPr wrap="square" lIns="0" tIns="0" rIns="0" bIns="0" rtlCol="0" anchor="t">
            <a:spAutoFit/>
          </a:bodyPr>
          <a:lstStyle/>
          <a:p>
            <a:pPr algn="just">
              <a:spcBef>
                <a:spcPct val="0"/>
              </a:spcBef>
            </a:pPr>
            <a:r>
              <a:rPr lang="en-US" sz="3600" dirty="0">
                <a:solidFill>
                  <a:srgbClr val="000000"/>
                </a:solidFill>
                <a:latin typeface="EB Garamond Medium" panose="020B0604020202020204" charset="0"/>
                <a:ea typeface="EB Garamond Medium" panose="020B0604020202020204" charset="0"/>
              </a:rPr>
              <a:t>Build a user-friendly job search application using HTML/CSS for the frontend and Java for the backend. Design an intuitive interface with personalized recommendations based on user profiles. Incorporate insightful company culture details, prioritize mobile responsiveness, and implement robust security measures. Ensure global compatibility and adaptability to evolving trends, offering a streamlined and secure job search experience.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7980" cy="10286988"/>
          </a:xfrm>
          <a:custGeom>
            <a:avLst/>
            <a:gdLst/>
            <a:ahLst/>
            <a:cxnLst/>
            <a:rect l="l" t="t" r="r" b="b"/>
            <a:pathLst>
              <a:path w="18287980" h="10286988">
                <a:moveTo>
                  <a:pt x="0" y="0"/>
                </a:moveTo>
                <a:lnTo>
                  <a:pt x="18287980" y="0"/>
                </a:lnTo>
                <a:lnTo>
                  <a:pt x="18287980" y="10286988"/>
                </a:lnTo>
                <a:lnTo>
                  <a:pt x="0" y="10286988"/>
                </a:lnTo>
                <a:lnTo>
                  <a:pt x="0" y="0"/>
                </a:lnTo>
                <a:close/>
              </a:path>
            </a:pathLst>
          </a:custGeom>
          <a:blipFill>
            <a:blip r:embed="rId3"/>
            <a:stretch>
              <a:fillRect r="-17"/>
            </a:stretch>
          </a:blipFill>
        </p:spPr>
        <p:txBody>
          <a:bodyPr/>
          <a:lstStyle/>
          <a:p>
            <a:endParaRPr lang="en-IN"/>
          </a:p>
        </p:txBody>
      </p:sp>
      <p:grpSp>
        <p:nvGrpSpPr>
          <p:cNvPr id="3" name="Group 3"/>
          <p:cNvGrpSpPr/>
          <p:nvPr/>
        </p:nvGrpSpPr>
        <p:grpSpPr>
          <a:xfrm>
            <a:off x="0" y="404810"/>
            <a:ext cx="271462" cy="688182"/>
            <a:chOff x="0" y="0"/>
            <a:chExt cx="361949" cy="917576"/>
          </a:xfrm>
        </p:grpSpPr>
        <p:sp>
          <p:nvSpPr>
            <p:cNvPr id="4" name="Freeform 4"/>
            <p:cNvSpPr/>
            <p:nvPr/>
          </p:nvSpPr>
          <p:spPr>
            <a:xfrm>
              <a:off x="0" y="0"/>
              <a:ext cx="361950" cy="917575"/>
            </a:xfrm>
            <a:custGeom>
              <a:avLst/>
              <a:gdLst/>
              <a:ahLst/>
              <a:cxnLst/>
              <a:rect l="l" t="t" r="r" b="b"/>
              <a:pathLst>
                <a:path w="361950" h="917575">
                  <a:moveTo>
                    <a:pt x="0" y="0"/>
                  </a:moveTo>
                  <a:lnTo>
                    <a:pt x="361950" y="0"/>
                  </a:lnTo>
                  <a:lnTo>
                    <a:pt x="361950" y="917575"/>
                  </a:lnTo>
                  <a:lnTo>
                    <a:pt x="0" y="917575"/>
                  </a:lnTo>
                  <a:close/>
                </a:path>
              </a:pathLst>
            </a:custGeom>
            <a:solidFill>
              <a:srgbClr val="22366A"/>
            </a:solidFill>
          </p:spPr>
          <p:txBody>
            <a:bodyPr/>
            <a:lstStyle/>
            <a:p>
              <a:endParaRPr lang="en-IN"/>
            </a:p>
          </p:txBody>
        </p:sp>
      </p:grpSp>
      <p:sp>
        <p:nvSpPr>
          <p:cNvPr id="5" name="Freeform 5"/>
          <p:cNvSpPr/>
          <p:nvPr/>
        </p:nvSpPr>
        <p:spPr>
          <a:xfrm>
            <a:off x="5250752" y="2120818"/>
            <a:ext cx="7770144" cy="6742086"/>
          </a:xfrm>
          <a:custGeom>
            <a:avLst/>
            <a:gdLst/>
            <a:ahLst/>
            <a:cxnLst/>
            <a:rect l="l" t="t" r="r" b="b"/>
            <a:pathLst>
              <a:path w="7770144" h="6742086">
                <a:moveTo>
                  <a:pt x="0" y="0"/>
                </a:moveTo>
                <a:lnTo>
                  <a:pt x="7770144" y="0"/>
                </a:lnTo>
                <a:lnTo>
                  <a:pt x="7770144" y="6742086"/>
                </a:lnTo>
                <a:lnTo>
                  <a:pt x="0" y="6742086"/>
                </a:lnTo>
                <a:lnTo>
                  <a:pt x="0" y="0"/>
                </a:lnTo>
                <a:close/>
              </a:path>
            </a:pathLst>
          </a:custGeom>
          <a:blipFill>
            <a:blip r:embed="rId4"/>
            <a:stretch>
              <a:fillRect r="-10"/>
            </a:stretch>
          </a:blipFill>
        </p:spPr>
        <p:txBody>
          <a:bodyPr/>
          <a:lstStyle/>
          <a:p>
            <a:endParaRPr lang="en-IN"/>
          </a:p>
        </p:txBody>
      </p:sp>
      <p:sp>
        <p:nvSpPr>
          <p:cNvPr id="6" name="Freeform 6"/>
          <p:cNvSpPr/>
          <p:nvPr/>
        </p:nvSpPr>
        <p:spPr>
          <a:xfrm>
            <a:off x="4882526" y="2164638"/>
            <a:ext cx="8518772" cy="6754534"/>
          </a:xfrm>
          <a:custGeom>
            <a:avLst/>
            <a:gdLst/>
            <a:ahLst/>
            <a:cxnLst/>
            <a:rect l="l" t="t" r="r" b="b"/>
            <a:pathLst>
              <a:path w="8518772" h="6754534">
                <a:moveTo>
                  <a:pt x="0" y="0"/>
                </a:moveTo>
                <a:lnTo>
                  <a:pt x="8518772" y="0"/>
                </a:lnTo>
                <a:lnTo>
                  <a:pt x="8518772" y="6754534"/>
                </a:lnTo>
                <a:lnTo>
                  <a:pt x="0" y="67545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IN"/>
          </a:p>
        </p:txBody>
      </p:sp>
      <p:sp>
        <p:nvSpPr>
          <p:cNvPr id="7" name="Freeform 7"/>
          <p:cNvSpPr/>
          <p:nvPr/>
        </p:nvSpPr>
        <p:spPr>
          <a:xfrm>
            <a:off x="7077826" y="2764336"/>
            <a:ext cx="4158766" cy="4158766"/>
          </a:xfrm>
          <a:custGeom>
            <a:avLst/>
            <a:gdLst/>
            <a:ahLst/>
            <a:cxnLst/>
            <a:rect l="l" t="t" r="r" b="b"/>
            <a:pathLst>
              <a:path w="4158766" h="4158766">
                <a:moveTo>
                  <a:pt x="0" y="0"/>
                </a:moveTo>
                <a:lnTo>
                  <a:pt x="4158766" y="0"/>
                </a:lnTo>
                <a:lnTo>
                  <a:pt x="4158766" y="4158766"/>
                </a:lnTo>
                <a:lnTo>
                  <a:pt x="0" y="415876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8" name="TextBox 8"/>
          <p:cNvSpPr txBox="1"/>
          <p:nvPr/>
        </p:nvSpPr>
        <p:spPr>
          <a:xfrm>
            <a:off x="7529917" y="4574530"/>
            <a:ext cx="3246750" cy="548800"/>
          </a:xfrm>
          <a:prstGeom prst="rect">
            <a:avLst/>
          </a:prstGeom>
        </p:spPr>
        <p:txBody>
          <a:bodyPr lIns="0" tIns="0" rIns="0" bIns="0" rtlCol="0" anchor="t">
            <a:spAutoFit/>
          </a:bodyPr>
          <a:lstStyle/>
          <a:p>
            <a:pPr algn="ctr">
              <a:lnSpc>
                <a:spcPts val="4320"/>
              </a:lnSpc>
            </a:pPr>
            <a:r>
              <a:rPr lang="en-US" sz="3600">
                <a:solidFill>
                  <a:srgbClr val="223669"/>
                </a:solidFill>
                <a:latin typeface="EB Garamond Bold"/>
              </a:rPr>
              <a:t>Check-List</a:t>
            </a:r>
          </a:p>
        </p:txBody>
      </p:sp>
      <p:sp>
        <p:nvSpPr>
          <p:cNvPr id="9" name="TextBox 9"/>
          <p:cNvSpPr txBox="1"/>
          <p:nvPr/>
        </p:nvSpPr>
        <p:spPr>
          <a:xfrm>
            <a:off x="1725695" y="1958393"/>
            <a:ext cx="3246750" cy="558325"/>
          </a:xfrm>
          <a:prstGeom prst="rect">
            <a:avLst/>
          </a:prstGeom>
        </p:spPr>
        <p:txBody>
          <a:bodyPr lIns="0" tIns="0" rIns="0" bIns="0" rtlCol="0" anchor="t">
            <a:spAutoFit/>
          </a:bodyPr>
          <a:lstStyle/>
          <a:p>
            <a:pPr algn="r">
              <a:lnSpc>
                <a:spcPts val="2400"/>
              </a:lnSpc>
            </a:pPr>
            <a:r>
              <a:rPr lang="en-US" sz="2000">
                <a:solidFill>
                  <a:srgbClr val="000000"/>
                </a:solidFill>
                <a:latin typeface="EB Garamond"/>
              </a:rPr>
              <a:t>Gather requirements for the project</a:t>
            </a:r>
          </a:p>
        </p:txBody>
      </p:sp>
      <p:sp>
        <p:nvSpPr>
          <p:cNvPr id="10" name="TextBox 10"/>
          <p:cNvSpPr txBox="1"/>
          <p:nvPr/>
        </p:nvSpPr>
        <p:spPr>
          <a:xfrm>
            <a:off x="1359265" y="4413407"/>
            <a:ext cx="3246750" cy="558325"/>
          </a:xfrm>
          <a:prstGeom prst="rect">
            <a:avLst/>
          </a:prstGeom>
        </p:spPr>
        <p:txBody>
          <a:bodyPr lIns="0" tIns="0" rIns="0" bIns="0" rtlCol="0" anchor="t">
            <a:spAutoFit/>
          </a:bodyPr>
          <a:lstStyle/>
          <a:p>
            <a:pPr algn="r">
              <a:lnSpc>
                <a:spcPts val="2400"/>
              </a:lnSpc>
            </a:pPr>
            <a:r>
              <a:rPr lang="en-US" sz="2000">
                <a:solidFill>
                  <a:srgbClr val="000000"/>
                </a:solidFill>
                <a:latin typeface="EB Garamond"/>
              </a:rPr>
              <a:t>Prepare database design schemas</a:t>
            </a:r>
          </a:p>
        </p:txBody>
      </p:sp>
      <p:sp>
        <p:nvSpPr>
          <p:cNvPr id="11" name="TextBox 11"/>
          <p:cNvSpPr txBox="1"/>
          <p:nvPr/>
        </p:nvSpPr>
        <p:spPr>
          <a:xfrm>
            <a:off x="1699241" y="6933877"/>
            <a:ext cx="3246750" cy="558325"/>
          </a:xfrm>
          <a:prstGeom prst="rect">
            <a:avLst/>
          </a:prstGeom>
        </p:spPr>
        <p:txBody>
          <a:bodyPr lIns="0" tIns="0" rIns="0" bIns="0" rtlCol="0" anchor="t">
            <a:spAutoFit/>
          </a:bodyPr>
          <a:lstStyle/>
          <a:p>
            <a:pPr algn="r">
              <a:lnSpc>
                <a:spcPts val="2400"/>
              </a:lnSpc>
            </a:pPr>
            <a:r>
              <a:rPr lang="en-US" sz="2000">
                <a:solidFill>
                  <a:srgbClr val="000000"/>
                </a:solidFill>
                <a:latin typeface="EB Garamond"/>
              </a:rPr>
              <a:t>Get your initial project Structure ready</a:t>
            </a:r>
          </a:p>
        </p:txBody>
      </p:sp>
      <p:sp>
        <p:nvSpPr>
          <p:cNvPr id="12" name="TextBox 12"/>
          <p:cNvSpPr txBox="1"/>
          <p:nvPr/>
        </p:nvSpPr>
        <p:spPr>
          <a:xfrm>
            <a:off x="3687915" y="8553277"/>
            <a:ext cx="3246750" cy="558325"/>
          </a:xfrm>
          <a:prstGeom prst="rect">
            <a:avLst/>
          </a:prstGeom>
        </p:spPr>
        <p:txBody>
          <a:bodyPr lIns="0" tIns="0" rIns="0" bIns="0" rtlCol="0" anchor="t">
            <a:spAutoFit/>
          </a:bodyPr>
          <a:lstStyle/>
          <a:p>
            <a:pPr algn="r">
              <a:lnSpc>
                <a:spcPts val="2400"/>
              </a:lnSpc>
            </a:pPr>
            <a:r>
              <a:rPr lang="en-US" sz="2000">
                <a:solidFill>
                  <a:srgbClr val="000000"/>
                </a:solidFill>
                <a:latin typeface="EB Garamond"/>
              </a:rPr>
              <a:t>Initiate a git repository</a:t>
            </a:r>
          </a:p>
        </p:txBody>
      </p:sp>
      <p:sp>
        <p:nvSpPr>
          <p:cNvPr id="13" name="TextBox 13"/>
          <p:cNvSpPr txBox="1"/>
          <p:nvPr/>
        </p:nvSpPr>
        <p:spPr>
          <a:xfrm>
            <a:off x="13322457" y="1958393"/>
            <a:ext cx="3246750" cy="558325"/>
          </a:xfrm>
          <a:prstGeom prst="rect">
            <a:avLst/>
          </a:prstGeom>
        </p:spPr>
        <p:txBody>
          <a:bodyPr lIns="0" tIns="0" rIns="0" bIns="0" rtlCol="0" anchor="t">
            <a:spAutoFit/>
          </a:bodyPr>
          <a:lstStyle/>
          <a:p>
            <a:pPr algn="l">
              <a:lnSpc>
                <a:spcPts val="2400"/>
              </a:lnSpc>
            </a:pPr>
            <a:r>
              <a:rPr lang="en-US" sz="2000">
                <a:solidFill>
                  <a:srgbClr val="000000"/>
                </a:solidFill>
                <a:latin typeface="EB Garamond"/>
              </a:rPr>
              <a:t>add Readme.md file with description of the project</a:t>
            </a:r>
          </a:p>
        </p:txBody>
      </p:sp>
      <p:sp>
        <p:nvSpPr>
          <p:cNvPr id="14" name="TextBox 14"/>
          <p:cNvSpPr txBox="1"/>
          <p:nvPr/>
        </p:nvSpPr>
        <p:spPr>
          <a:xfrm>
            <a:off x="13665733" y="4413407"/>
            <a:ext cx="3246750" cy="558325"/>
          </a:xfrm>
          <a:prstGeom prst="rect">
            <a:avLst/>
          </a:prstGeom>
        </p:spPr>
        <p:txBody>
          <a:bodyPr lIns="0" tIns="0" rIns="0" bIns="0" rtlCol="0" anchor="t">
            <a:spAutoFit/>
          </a:bodyPr>
          <a:lstStyle/>
          <a:p>
            <a:pPr algn="l">
              <a:lnSpc>
                <a:spcPts val="2400"/>
              </a:lnSpc>
            </a:pPr>
            <a:r>
              <a:rPr lang="en-US" sz="2000">
                <a:solidFill>
                  <a:srgbClr val="000000"/>
                </a:solidFill>
                <a:latin typeface="EB Garamond"/>
              </a:rPr>
              <a:t>Commit all changes with "first commit"</a:t>
            </a:r>
          </a:p>
        </p:txBody>
      </p:sp>
      <p:sp>
        <p:nvSpPr>
          <p:cNvPr id="15" name="TextBox 15"/>
          <p:cNvSpPr txBox="1"/>
          <p:nvPr/>
        </p:nvSpPr>
        <p:spPr>
          <a:xfrm>
            <a:off x="13296003" y="6933877"/>
            <a:ext cx="3246750" cy="558325"/>
          </a:xfrm>
          <a:prstGeom prst="rect">
            <a:avLst/>
          </a:prstGeom>
        </p:spPr>
        <p:txBody>
          <a:bodyPr lIns="0" tIns="0" rIns="0" bIns="0" rtlCol="0" anchor="t">
            <a:spAutoFit/>
          </a:bodyPr>
          <a:lstStyle/>
          <a:p>
            <a:pPr algn="l">
              <a:lnSpc>
                <a:spcPts val="2400"/>
              </a:lnSpc>
            </a:pPr>
            <a:r>
              <a:rPr lang="en-US" sz="2000">
                <a:solidFill>
                  <a:srgbClr val="000000"/>
                </a:solidFill>
                <a:latin typeface="EB Garamond"/>
              </a:rPr>
              <a:t>create a repository on github related to project</a:t>
            </a:r>
          </a:p>
        </p:txBody>
      </p:sp>
      <p:sp>
        <p:nvSpPr>
          <p:cNvPr id="16" name="TextBox 16"/>
          <p:cNvSpPr txBox="1"/>
          <p:nvPr/>
        </p:nvSpPr>
        <p:spPr>
          <a:xfrm>
            <a:off x="11261305" y="8553277"/>
            <a:ext cx="3246750" cy="558325"/>
          </a:xfrm>
          <a:prstGeom prst="rect">
            <a:avLst/>
          </a:prstGeom>
        </p:spPr>
        <p:txBody>
          <a:bodyPr lIns="0" tIns="0" rIns="0" bIns="0" rtlCol="0" anchor="t">
            <a:spAutoFit/>
          </a:bodyPr>
          <a:lstStyle/>
          <a:p>
            <a:pPr algn="l">
              <a:lnSpc>
                <a:spcPts val="2400"/>
              </a:lnSpc>
            </a:pPr>
            <a:r>
              <a:rPr lang="en-US" sz="2000">
                <a:solidFill>
                  <a:srgbClr val="000000"/>
                </a:solidFill>
                <a:latin typeface="EB Garamond"/>
              </a:rPr>
              <a:t>Push your changes to github</a:t>
            </a:r>
          </a:p>
        </p:txBody>
      </p:sp>
      <p:sp>
        <p:nvSpPr>
          <p:cNvPr id="17" name="TextBox 17"/>
          <p:cNvSpPr txBox="1"/>
          <p:nvPr/>
        </p:nvSpPr>
        <p:spPr>
          <a:xfrm>
            <a:off x="478025" y="341775"/>
            <a:ext cx="6069750" cy="925350"/>
          </a:xfrm>
          <a:prstGeom prst="rect">
            <a:avLst/>
          </a:prstGeom>
        </p:spPr>
        <p:txBody>
          <a:bodyPr lIns="0" tIns="0" rIns="0" bIns="0" rtlCol="0" anchor="t">
            <a:spAutoFit/>
          </a:bodyPr>
          <a:lstStyle/>
          <a:p>
            <a:pPr algn="l">
              <a:lnSpc>
                <a:spcPts val="5759"/>
              </a:lnSpc>
            </a:pPr>
            <a:r>
              <a:rPr lang="en-US" sz="4800">
                <a:solidFill>
                  <a:srgbClr val="C88C32"/>
                </a:solidFill>
                <a:latin typeface="EB Garamond Bold"/>
              </a:rPr>
              <a:t>Assessment Parameter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1452797"/>
            <a:ext cx="14097000" cy="8801100"/>
          </a:xfrm>
          <a:prstGeom prst="rect">
            <a:avLst/>
          </a:prstGeom>
        </p:spPr>
      </p:pic>
      <p:sp>
        <p:nvSpPr>
          <p:cNvPr id="8" name="Rectangle 7"/>
          <p:cNvSpPr/>
          <p:nvPr/>
        </p:nvSpPr>
        <p:spPr>
          <a:xfrm>
            <a:off x="1828800" y="419100"/>
            <a:ext cx="5562600" cy="643766"/>
          </a:xfrm>
          <a:prstGeom prst="rect">
            <a:avLst/>
          </a:prstGeom>
        </p:spPr>
        <p:txBody>
          <a:bodyPr wrap="square">
            <a:spAutoFit/>
          </a:bodyPr>
          <a:lstStyle/>
          <a:p>
            <a:pPr lvl="0">
              <a:lnSpc>
                <a:spcPts val="4320"/>
              </a:lnSpc>
            </a:pPr>
            <a:r>
              <a:rPr lang="en-US" sz="4000" b="1" dirty="0">
                <a:solidFill>
                  <a:srgbClr val="223669"/>
                </a:solidFill>
                <a:latin typeface="EB Garamond Bold"/>
                <a:ea typeface="EB Garamond Medium" panose="020B0604020202020204" charset="0"/>
              </a:rPr>
              <a:t>UI OF OUR PAGE</a:t>
            </a:r>
          </a:p>
        </p:txBody>
      </p:sp>
    </p:spTree>
    <p:extLst>
      <p:ext uri="{BB962C8B-B14F-4D97-AF65-F5344CB8AC3E}">
        <p14:creationId xmlns:p14="http://schemas.microsoft.com/office/powerpoint/2010/main" val="3893604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400" y="-25400"/>
            <a:ext cx="18288002" cy="10287002"/>
          </a:xfrm>
          <a:custGeom>
            <a:avLst/>
            <a:gdLst/>
            <a:ahLst/>
            <a:cxnLst/>
            <a:rect l="l" t="t" r="r" b="b"/>
            <a:pathLst>
              <a:path w="18288002" h="10287002">
                <a:moveTo>
                  <a:pt x="0" y="0"/>
                </a:moveTo>
                <a:lnTo>
                  <a:pt x="18288002" y="0"/>
                </a:lnTo>
                <a:lnTo>
                  <a:pt x="18288002" y="10287002"/>
                </a:lnTo>
                <a:lnTo>
                  <a:pt x="0" y="10287002"/>
                </a:lnTo>
                <a:lnTo>
                  <a:pt x="0" y="0"/>
                </a:lnTo>
                <a:close/>
              </a:path>
            </a:pathLst>
          </a:custGeom>
          <a:blipFill>
            <a:blip r:embed="rId3"/>
            <a:stretch>
              <a:fillRect t="-10318" r="-1780" b="-10334"/>
            </a:stretch>
          </a:blipFill>
        </p:spPr>
        <p:txBody>
          <a:bodyPr/>
          <a:lstStyle/>
          <a:p>
            <a:endParaRPr lang="en-IN"/>
          </a:p>
        </p:txBody>
      </p:sp>
      <p:sp>
        <p:nvSpPr>
          <p:cNvPr id="3" name="Freeform 3"/>
          <p:cNvSpPr/>
          <p:nvPr/>
        </p:nvSpPr>
        <p:spPr>
          <a:xfrm>
            <a:off x="0" y="-69407"/>
            <a:ext cx="18287980" cy="10286988"/>
          </a:xfrm>
          <a:custGeom>
            <a:avLst/>
            <a:gdLst/>
            <a:ahLst/>
            <a:cxnLst/>
            <a:rect l="l" t="t" r="r" b="b"/>
            <a:pathLst>
              <a:path w="18287980" h="10286988">
                <a:moveTo>
                  <a:pt x="0" y="0"/>
                </a:moveTo>
                <a:lnTo>
                  <a:pt x="18287980" y="0"/>
                </a:lnTo>
                <a:lnTo>
                  <a:pt x="18287980" y="10286988"/>
                </a:lnTo>
                <a:lnTo>
                  <a:pt x="0" y="10286988"/>
                </a:lnTo>
                <a:lnTo>
                  <a:pt x="0" y="0"/>
                </a:lnTo>
                <a:close/>
              </a:path>
            </a:pathLst>
          </a:custGeom>
          <a:blipFill>
            <a:blip r:embed="rId4"/>
            <a:stretch>
              <a:fillRect r="-17"/>
            </a:stretch>
          </a:blipFill>
        </p:spPr>
        <p:txBody>
          <a:bodyPr/>
          <a:lstStyle/>
          <a:p>
            <a:endParaRPr lang="en-IN" dirty="0"/>
          </a:p>
        </p:txBody>
      </p:sp>
      <p:grpSp>
        <p:nvGrpSpPr>
          <p:cNvPr id="4" name="Group 4"/>
          <p:cNvGrpSpPr/>
          <p:nvPr/>
        </p:nvGrpSpPr>
        <p:grpSpPr>
          <a:xfrm>
            <a:off x="4480990" y="2815770"/>
            <a:ext cx="9623142" cy="153340"/>
            <a:chOff x="0" y="0"/>
            <a:chExt cx="12830856" cy="204453"/>
          </a:xfrm>
        </p:grpSpPr>
        <p:sp>
          <p:nvSpPr>
            <p:cNvPr id="5" name="Freeform 5"/>
            <p:cNvSpPr/>
            <p:nvPr/>
          </p:nvSpPr>
          <p:spPr>
            <a:xfrm>
              <a:off x="0" y="0"/>
              <a:ext cx="12830810" cy="204470"/>
            </a:xfrm>
            <a:custGeom>
              <a:avLst/>
              <a:gdLst/>
              <a:ahLst/>
              <a:cxnLst/>
              <a:rect l="l" t="t" r="r" b="b"/>
              <a:pathLst>
                <a:path w="12830810" h="204470">
                  <a:moveTo>
                    <a:pt x="0" y="0"/>
                  </a:moveTo>
                  <a:lnTo>
                    <a:pt x="12830810" y="0"/>
                  </a:lnTo>
                  <a:lnTo>
                    <a:pt x="12830810" y="204470"/>
                  </a:lnTo>
                  <a:lnTo>
                    <a:pt x="0" y="204470"/>
                  </a:lnTo>
                  <a:close/>
                </a:path>
              </a:pathLst>
            </a:custGeom>
            <a:solidFill>
              <a:srgbClr val="F0C8CE"/>
            </a:solidFill>
          </p:spPr>
          <p:txBody>
            <a:bodyPr/>
            <a:lstStyle/>
            <a:p>
              <a:endParaRPr lang="en-IN"/>
            </a:p>
          </p:txBody>
        </p:sp>
      </p:grpSp>
      <p:sp>
        <p:nvSpPr>
          <p:cNvPr id="6" name="Freeform 6"/>
          <p:cNvSpPr/>
          <p:nvPr/>
        </p:nvSpPr>
        <p:spPr>
          <a:xfrm>
            <a:off x="5385670" y="3570514"/>
            <a:ext cx="2362200" cy="2362200"/>
          </a:xfrm>
          <a:custGeom>
            <a:avLst/>
            <a:gdLst/>
            <a:ahLst/>
            <a:cxnLst/>
            <a:rect l="l" t="t" r="r" b="b"/>
            <a:pathLst>
              <a:path w="2362200" h="2362200">
                <a:moveTo>
                  <a:pt x="0" y="0"/>
                </a:moveTo>
                <a:lnTo>
                  <a:pt x="2362200" y="0"/>
                </a:lnTo>
                <a:lnTo>
                  <a:pt x="2362200" y="2362200"/>
                </a:lnTo>
                <a:lnTo>
                  <a:pt x="0" y="2362200"/>
                </a:lnTo>
                <a:lnTo>
                  <a:pt x="0" y="0"/>
                </a:lnTo>
                <a:close/>
              </a:path>
            </a:pathLst>
          </a:custGeom>
          <a:blipFill>
            <a:blip r:embed="rId5"/>
            <a:stretch>
              <a:fillRect/>
            </a:stretch>
          </a:blipFill>
        </p:spPr>
        <p:txBody>
          <a:bodyPr/>
          <a:lstStyle/>
          <a:p>
            <a:endParaRPr lang="en-IN"/>
          </a:p>
        </p:txBody>
      </p:sp>
      <p:grpSp>
        <p:nvGrpSpPr>
          <p:cNvPr id="7" name="Group 7"/>
          <p:cNvGrpSpPr/>
          <p:nvPr/>
        </p:nvGrpSpPr>
        <p:grpSpPr>
          <a:xfrm>
            <a:off x="4466646" y="1226916"/>
            <a:ext cx="9637486" cy="1588854"/>
            <a:chOff x="0" y="0"/>
            <a:chExt cx="12849981" cy="2118472"/>
          </a:xfrm>
        </p:grpSpPr>
        <p:sp>
          <p:nvSpPr>
            <p:cNvPr id="8" name="Freeform 8"/>
            <p:cNvSpPr/>
            <p:nvPr/>
          </p:nvSpPr>
          <p:spPr>
            <a:xfrm>
              <a:off x="0" y="0"/>
              <a:ext cx="12849987" cy="2118487"/>
            </a:xfrm>
            <a:custGeom>
              <a:avLst/>
              <a:gdLst/>
              <a:ahLst/>
              <a:cxnLst/>
              <a:rect l="l" t="t" r="r" b="b"/>
              <a:pathLst>
                <a:path w="12849987" h="2118487">
                  <a:moveTo>
                    <a:pt x="0" y="0"/>
                  </a:moveTo>
                  <a:lnTo>
                    <a:pt x="12849987" y="0"/>
                  </a:lnTo>
                  <a:lnTo>
                    <a:pt x="12849987" y="2118487"/>
                  </a:lnTo>
                  <a:lnTo>
                    <a:pt x="0" y="2118487"/>
                  </a:lnTo>
                  <a:close/>
                </a:path>
              </a:pathLst>
            </a:custGeom>
            <a:solidFill>
              <a:srgbClr val="223669"/>
            </a:solidFill>
          </p:spPr>
          <p:txBody>
            <a:bodyPr/>
            <a:lstStyle/>
            <a:p>
              <a:endParaRPr lang="en-IN"/>
            </a:p>
          </p:txBody>
        </p:sp>
      </p:grpSp>
      <p:sp>
        <p:nvSpPr>
          <p:cNvPr id="9" name="TextBox 9"/>
          <p:cNvSpPr txBox="1"/>
          <p:nvPr/>
        </p:nvSpPr>
        <p:spPr>
          <a:xfrm>
            <a:off x="5359857" y="1640803"/>
            <a:ext cx="7851062" cy="816651"/>
          </a:xfrm>
          <a:prstGeom prst="rect">
            <a:avLst/>
          </a:prstGeom>
        </p:spPr>
        <p:txBody>
          <a:bodyPr lIns="0" tIns="0" rIns="0" bIns="0" rtlCol="0" anchor="t">
            <a:spAutoFit/>
          </a:bodyPr>
          <a:lstStyle/>
          <a:p>
            <a:pPr algn="ctr">
              <a:lnSpc>
                <a:spcPts val="4320"/>
              </a:lnSpc>
            </a:pPr>
            <a:r>
              <a:rPr lang="en-US" sz="3600">
                <a:solidFill>
                  <a:srgbClr val="FFFFFF"/>
                </a:solidFill>
                <a:latin typeface="Public Sans Bold Italics"/>
              </a:rPr>
              <a:t>Submission Github</a:t>
            </a:r>
          </a:p>
        </p:txBody>
      </p:sp>
      <p:sp>
        <p:nvSpPr>
          <p:cNvPr id="10" name="TextBox 10"/>
          <p:cNvSpPr txBox="1"/>
          <p:nvPr/>
        </p:nvSpPr>
        <p:spPr>
          <a:xfrm>
            <a:off x="7924800" y="4246067"/>
            <a:ext cx="6360315" cy="409536"/>
          </a:xfrm>
          <a:prstGeom prst="rect">
            <a:avLst/>
          </a:prstGeom>
        </p:spPr>
        <p:txBody>
          <a:bodyPr wrap="square" lIns="0" tIns="0" rIns="0" bIns="0" rtlCol="0" anchor="t">
            <a:spAutoFit/>
          </a:bodyPr>
          <a:lstStyle/>
          <a:p>
            <a:pPr algn="ctr">
              <a:lnSpc>
                <a:spcPts val="3359"/>
              </a:lnSpc>
            </a:pPr>
            <a:endParaRPr lang="en-US" sz="2799" dirty="0">
              <a:solidFill>
                <a:srgbClr val="BD8738"/>
              </a:solidFill>
              <a:latin typeface="Public Sans Bold Italics"/>
            </a:endParaRPr>
          </a:p>
        </p:txBody>
      </p:sp>
      <p:sp>
        <p:nvSpPr>
          <p:cNvPr id="17" name="TextBox 16">
            <a:extLst>
              <a:ext uri="{FF2B5EF4-FFF2-40B4-BE49-F238E27FC236}">
                <a16:creationId xmlns:a16="http://schemas.microsoft.com/office/drawing/2014/main" id="{330B4AC5-735B-0228-527B-7D6BF2B53F74}"/>
              </a:ext>
            </a:extLst>
          </p:cNvPr>
          <p:cNvSpPr txBox="1"/>
          <p:nvPr/>
        </p:nvSpPr>
        <p:spPr>
          <a:xfrm>
            <a:off x="7924800" y="4234811"/>
            <a:ext cx="6179298" cy="369332"/>
          </a:xfrm>
          <a:prstGeom prst="rect">
            <a:avLst/>
          </a:prstGeom>
          <a:noFill/>
        </p:spPr>
        <p:txBody>
          <a:bodyPr wrap="square" rtlCol="0">
            <a:spAutoFit/>
          </a:bodyPr>
          <a:lstStyle/>
          <a:p>
            <a:r>
              <a:rPr lang="en-IN" dirty="0">
                <a:hlinkClick r:id="rId6"/>
              </a:rPr>
              <a:t>https://github.com/arulselvan-dev/Job_Searching_WebApp.git</a:t>
            </a:r>
            <a:endParaRPr lang="en-AE"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r="-17"/>
            </a:stretch>
          </a:blipFill>
        </p:spPr>
        <p:txBody>
          <a:bodyPr/>
          <a:lstStyle/>
          <a:p>
            <a:endParaRPr lang="en-IN"/>
          </a:p>
        </p:txBody>
      </p:sp>
      <p:sp>
        <p:nvSpPr>
          <p:cNvPr id="3" name="Freeform 3"/>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r="-17"/>
            </a:stretch>
          </a:blipFill>
        </p:spPr>
        <p:txBody>
          <a:bodyPr/>
          <a:lstStyle/>
          <a:p>
            <a:endParaRPr lang="en-IN"/>
          </a:p>
        </p:txBody>
      </p:sp>
      <p:sp>
        <p:nvSpPr>
          <p:cNvPr id="4" name="Freeform 4"/>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5"/>
            <a:stretch>
              <a:fillRect r="-17"/>
            </a:stretch>
          </a:blipFill>
        </p:spPr>
        <p:txBody>
          <a:bodyPr/>
          <a:lstStyle/>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471</Words>
  <Application>Microsoft Office PowerPoint</Application>
  <PresentationFormat>Custom</PresentationFormat>
  <Paragraphs>76</Paragraphs>
  <Slides>9</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Arial Bold</vt:lpstr>
      <vt:lpstr>Arimo</vt:lpstr>
      <vt:lpstr>Calibri</vt:lpstr>
      <vt:lpstr>EB Garamond</vt:lpstr>
      <vt:lpstr>EB Garamond Bold</vt:lpstr>
      <vt:lpstr>EB Garamond Medium</vt:lpstr>
      <vt:lpstr>Public Sans Bold</vt:lpstr>
      <vt:lpstr>Public Sans Bold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ARUL SELVAN</cp:lastModifiedBy>
  <cp:revision>2</cp:revision>
  <dcterms:modified xsi:type="dcterms:W3CDTF">2023-11-10T14:37:57Z</dcterms:modified>
</cp:coreProperties>
</file>